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heme/themeOverride1.xml" ContentType="application/vnd.openxmlformats-officedocument.themeOverr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theme/themeOverride2.xml" ContentType="application/vnd.openxmlformats-officedocument.themeOverr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7" r:id="rId1"/>
    <p:sldMasterId id="2147483676" r:id="rId2"/>
    <p:sldMasterId id="2147483681" r:id="rId3"/>
  </p:sldMasterIdLst>
  <p:notesMasterIdLst>
    <p:notesMasterId r:id="rId16"/>
  </p:notesMasterIdLst>
  <p:sldIdLst>
    <p:sldId id="256" r:id="rId4"/>
    <p:sldId id="268" r:id="rId5"/>
    <p:sldId id="333" r:id="rId6"/>
    <p:sldId id="337" r:id="rId7"/>
    <p:sldId id="354" r:id="rId8"/>
    <p:sldId id="347" r:id="rId9"/>
    <p:sldId id="355" r:id="rId10"/>
    <p:sldId id="349" r:id="rId11"/>
    <p:sldId id="356" r:id="rId12"/>
    <p:sldId id="341" r:id="rId13"/>
    <p:sldId id="357" r:id="rId14"/>
    <p:sldId id="346" r:id="rId15"/>
  </p:sldIdLst>
  <p:sldSz cx="9144000" cy="6858000" type="screen4x3"/>
  <p:notesSz cx="9906000" cy="6794500"/>
  <p:defaultTextStyle>
    <a:defPPr>
      <a:defRPr lang="it-IT"/>
    </a:defPPr>
    <a:lvl1pPr algn="l" rtl="0" fontAlgn="base">
      <a:spcBef>
        <a:spcPct val="0"/>
      </a:spcBef>
      <a:spcAft>
        <a:spcPct val="0"/>
      </a:spcAft>
      <a:defRPr kern="1200">
        <a:solidFill>
          <a:schemeClr val="tx1"/>
        </a:solidFill>
        <a:latin typeface="Arial" charset="0"/>
        <a:ea typeface="ＭＳ Ｐゴシック" charset="0"/>
        <a:cs typeface="+mn-cs"/>
      </a:defRPr>
    </a:lvl1pPr>
    <a:lvl2pPr marL="457200" algn="l" rtl="0" fontAlgn="base">
      <a:spcBef>
        <a:spcPct val="0"/>
      </a:spcBef>
      <a:spcAft>
        <a:spcPct val="0"/>
      </a:spcAft>
      <a:defRPr kern="1200">
        <a:solidFill>
          <a:schemeClr val="tx1"/>
        </a:solidFill>
        <a:latin typeface="Arial" charset="0"/>
        <a:ea typeface="ＭＳ Ｐゴシック" charset="0"/>
        <a:cs typeface="+mn-cs"/>
      </a:defRPr>
    </a:lvl2pPr>
    <a:lvl3pPr marL="914400" algn="l" rtl="0" fontAlgn="base">
      <a:spcBef>
        <a:spcPct val="0"/>
      </a:spcBef>
      <a:spcAft>
        <a:spcPct val="0"/>
      </a:spcAft>
      <a:defRPr kern="1200">
        <a:solidFill>
          <a:schemeClr val="tx1"/>
        </a:solidFill>
        <a:latin typeface="Arial" charset="0"/>
        <a:ea typeface="ＭＳ Ｐゴシック" charset="0"/>
        <a:cs typeface="+mn-cs"/>
      </a:defRPr>
    </a:lvl3pPr>
    <a:lvl4pPr marL="1371600" algn="l" rtl="0" fontAlgn="base">
      <a:spcBef>
        <a:spcPct val="0"/>
      </a:spcBef>
      <a:spcAft>
        <a:spcPct val="0"/>
      </a:spcAft>
      <a:defRPr kern="1200">
        <a:solidFill>
          <a:schemeClr val="tx1"/>
        </a:solidFill>
        <a:latin typeface="Arial" charset="0"/>
        <a:ea typeface="ＭＳ Ｐゴシック" charset="0"/>
        <a:cs typeface="+mn-cs"/>
      </a:defRPr>
    </a:lvl4pPr>
    <a:lvl5pPr marL="1828800" algn="l" rtl="0" fontAlgn="base">
      <a:spcBef>
        <a:spcPct val="0"/>
      </a:spcBef>
      <a:spcAft>
        <a:spcPct val="0"/>
      </a:spcAft>
      <a:defRPr kern="1200">
        <a:solidFill>
          <a:schemeClr val="tx1"/>
        </a:solidFill>
        <a:latin typeface="Arial" charset="0"/>
        <a:ea typeface="ＭＳ Ｐゴシック" charset="0"/>
        <a:cs typeface="+mn-cs"/>
      </a:defRPr>
    </a:lvl5pPr>
    <a:lvl6pPr marL="2286000" algn="l" defTabSz="457200" rtl="0" eaLnBrk="1" latinLnBrk="0" hangingPunct="1">
      <a:defRPr kern="1200">
        <a:solidFill>
          <a:schemeClr val="tx1"/>
        </a:solidFill>
        <a:latin typeface="Arial" charset="0"/>
        <a:ea typeface="ＭＳ Ｐゴシック" charset="0"/>
        <a:cs typeface="+mn-cs"/>
      </a:defRPr>
    </a:lvl6pPr>
    <a:lvl7pPr marL="2743200" algn="l" defTabSz="457200" rtl="0" eaLnBrk="1" latinLnBrk="0" hangingPunct="1">
      <a:defRPr kern="1200">
        <a:solidFill>
          <a:schemeClr val="tx1"/>
        </a:solidFill>
        <a:latin typeface="Arial" charset="0"/>
        <a:ea typeface="ＭＳ Ｐゴシック" charset="0"/>
        <a:cs typeface="+mn-cs"/>
      </a:defRPr>
    </a:lvl7pPr>
    <a:lvl8pPr marL="3200400" algn="l" defTabSz="457200" rtl="0" eaLnBrk="1" latinLnBrk="0" hangingPunct="1">
      <a:defRPr kern="1200">
        <a:solidFill>
          <a:schemeClr val="tx1"/>
        </a:solidFill>
        <a:latin typeface="Arial" charset="0"/>
        <a:ea typeface="ＭＳ Ｐゴシック" charset="0"/>
        <a:cs typeface="+mn-cs"/>
      </a:defRPr>
    </a:lvl8pPr>
    <a:lvl9pPr marL="3657600" algn="l" defTabSz="457200" rtl="0" eaLnBrk="1" latinLnBrk="0" hangingPunct="1">
      <a:defRPr kern="1200">
        <a:solidFill>
          <a:schemeClr val="tx1"/>
        </a:solidFill>
        <a:latin typeface="Arial" charset="0"/>
        <a:ea typeface="ＭＳ Ｐゴシック" charset="0"/>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Francesco Procopio" initials="FP" lastIdx="1" clrIdx="0">
    <p:extLst>
      <p:ext uri="{19B8F6BF-5375-455C-9EA6-DF929625EA0E}">
        <p15:presenceInfo xmlns:p15="http://schemas.microsoft.com/office/powerpoint/2012/main" userId="S::10489836@polimi.it::11d13f42-4ecd-4031-a1ae-6628c4d8c64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6600"/>
    <a:srgbClr val="FF9900"/>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Stile medio 2 - Colore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69012ECD-51FC-41F1-AA8D-1B2483CD663E}" styleName="Stile chiaro 2 - Colore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2D5ABB26-0587-4C30-8999-92F81FD0307C}" styleName="Nessuno stile, nessuna griglia">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591" autoAdjust="0"/>
    <p:restoredTop sz="91167" autoAdjust="0"/>
  </p:normalViewPr>
  <p:slideViewPr>
    <p:cSldViewPr snapToGrid="0" snapToObjects="1">
      <p:cViewPr varScale="1">
        <p:scale>
          <a:sx n="78" d="100"/>
          <a:sy n="78" d="100"/>
        </p:scale>
        <p:origin x="1733" y="53"/>
      </p:cViewPr>
      <p:guideLst>
        <p:guide orient="horz" pos="2160"/>
        <p:guide pos="2880"/>
      </p:guideLst>
    </p:cSldViewPr>
  </p:slideViewPr>
  <p:notesTextViewPr>
    <p:cViewPr>
      <p:scale>
        <a:sx n="100" d="100"/>
        <a:sy n="100" d="100"/>
      </p:scale>
      <p:origin x="0" y="0"/>
    </p:cViewPr>
  </p:notesTextViewPr>
  <p:sorterViewPr>
    <p:cViewPr>
      <p:scale>
        <a:sx n="106" d="100"/>
        <a:sy n="106"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presProps" Target="presProps.xml"/><Relationship Id="rId3" Type="http://schemas.openxmlformats.org/officeDocument/2006/relationships/slideMaster" Target="slideMasters/slideMaster3.xml"/><Relationship Id="rId21"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commentAuthors" Target="commentAuthors.xml"/><Relationship Id="rId2" Type="http://schemas.openxmlformats.org/officeDocument/2006/relationships/slideMaster" Target="slideMasters/slideMaster2.xml"/><Relationship Id="rId16" Type="http://schemas.openxmlformats.org/officeDocument/2006/relationships/notesMaster" Target="notesMasters/notesMaster1.xml"/><Relationship Id="rId2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slide" Target="slides/slide12.xml"/><Relationship Id="rId10" Type="http://schemas.openxmlformats.org/officeDocument/2006/relationships/slide" Target="slides/slide7.xml"/><Relationship Id="rId19" Type="http://schemas.openxmlformats.org/officeDocument/2006/relationships/viewProps" Target="view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Segnaposto intestazione 1"/>
          <p:cNvSpPr>
            <a:spLocks noGrp="1"/>
          </p:cNvSpPr>
          <p:nvPr>
            <p:ph type="hdr" sz="quarter"/>
          </p:nvPr>
        </p:nvSpPr>
        <p:spPr>
          <a:xfrm>
            <a:off x="0" y="0"/>
            <a:ext cx="4292600" cy="339725"/>
          </a:xfrm>
          <a:prstGeom prst="rect">
            <a:avLst/>
          </a:prstGeom>
        </p:spPr>
        <p:txBody>
          <a:bodyPr vert="horz" lIns="91440" tIns="45720" rIns="91440" bIns="45720" rtlCol="0"/>
          <a:lstStyle>
            <a:lvl1pPr algn="l">
              <a:defRPr sz="1200"/>
            </a:lvl1pPr>
          </a:lstStyle>
          <a:p>
            <a:endParaRPr lang="it-IT"/>
          </a:p>
        </p:txBody>
      </p:sp>
      <p:sp>
        <p:nvSpPr>
          <p:cNvPr id="3" name="Segnaposto data 2"/>
          <p:cNvSpPr>
            <a:spLocks noGrp="1"/>
          </p:cNvSpPr>
          <p:nvPr>
            <p:ph type="dt" idx="1"/>
          </p:nvPr>
        </p:nvSpPr>
        <p:spPr>
          <a:xfrm>
            <a:off x="5611813" y="0"/>
            <a:ext cx="4292600" cy="339725"/>
          </a:xfrm>
          <a:prstGeom prst="rect">
            <a:avLst/>
          </a:prstGeom>
        </p:spPr>
        <p:txBody>
          <a:bodyPr vert="horz" lIns="91440" tIns="45720" rIns="91440" bIns="45720" rtlCol="0"/>
          <a:lstStyle>
            <a:lvl1pPr algn="r">
              <a:defRPr sz="1200"/>
            </a:lvl1pPr>
          </a:lstStyle>
          <a:p>
            <a:fld id="{0A055084-1CB9-CF40-93F3-663EB9ADEB9C}" type="datetimeFigureOut">
              <a:rPr lang="it-IT" smtClean="0"/>
              <a:t>13/09/2019</a:t>
            </a:fld>
            <a:endParaRPr lang="it-IT"/>
          </a:p>
        </p:txBody>
      </p:sp>
      <p:sp>
        <p:nvSpPr>
          <p:cNvPr id="4" name="Segnaposto immagine diapositiva 3"/>
          <p:cNvSpPr>
            <a:spLocks noGrp="1" noRot="1" noChangeAspect="1"/>
          </p:cNvSpPr>
          <p:nvPr>
            <p:ph type="sldImg" idx="2"/>
          </p:nvPr>
        </p:nvSpPr>
        <p:spPr>
          <a:xfrm>
            <a:off x="3254375" y="509588"/>
            <a:ext cx="3397250" cy="2547937"/>
          </a:xfrm>
          <a:prstGeom prst="rect">
            <a:avLst/>
          </a:prstGeom>
          <a:noFill/>
          <a:ln w="12700">
            <a:solidFill>
              <a:prstClr val="black"/>
            </a:solidFill>
          </a:ln>
        </p:spPr>
        <p:txBody>
          <a:bodyPr vert="horz" lIns="91440" tIns="45720" rIns="91440" bIns="45720" rtlCol="0" anchor="ctr"/>
          <a:lstStyle/>
          <a:p>
            <a:endParaRPr lang="it-IT"/>
          </a:p>
        </p:txBody>
      </p:sp>
      <p:sp>
        <p:nvSpPr>
          <p:cNvPr id="5" name="Segnaposto note 4"/>
          <p:cNvSpPr>
            <a:spLocks noGrp="1"/>
          </p:cNvSpPr>
          <p:nvPr>
            <p:ph type="body" sz="quarter" idx="3"/>
          </p:nvPr>
        </p:nvSpPr>
        <p:spPr>
          <a:xfrm>
            <a:off x="990600" y="3227388"/>
            <a:ext cx="7924800" cy="3057525"/>
          </a:xfrm>
          <a:prstGeom prst="rect">
            <a:avLst/>
          </a:prstGeom>
        </p:spPr>
        <p:txBody>
          <a:bodyPr vert="horz" lIns="91440" tIns="45720" rIns="91440" bIns="45720" rtlCol="0"/>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6" name="Segnaposto piè di pagina 5"/>
          <p:cNvSpPr>
            <a:spLocks noGrp="1"/>
          </p:cNvSpPr>
          <p:nvPr>
            <p:ph type="ftr" sz="quarter" idx="4"/>
          </p:nvPr>
        </p:nvSpPr>
        <p:spPr>
          <a:xfrm>
            <a:off x="0" y="6453188"/>
            <a:ext cx="4292600" cy="339725"/>
          </a:xfrm>
          <a:prstGeom prst="rect">
            <a:avLst/>
          </a:prstGeom>
        </p:spPr>
        <p:txBody>
          <a:bodyPr vert="horz" lIns="91440" tIns="45720" rIns="91440" bIns="45720" rtlCol="0" anchor="b"/>
          <a:lstStyle>
            <a:lvl1pPr algn="l">
              <a:defRPr sz="1200"/>
            </a:lvl1pPr>
          </a:lstStyle>
          <a:p>
            <a:endParaRPr lang="it-IT"/>
          </a:p>
        </p:txBody>
      </p:sp>
      <p:sp>
        <p:nvSpPr>
          <p:cNvPr id="7" name="Segnaposto numero diapositiva 6"/>
          <p:cNvSpPr>
            <a:spLocks noGrp="1"/>
          </p:cNvSpPr>
          <p:nvPr>
            <p:ph type="sldNum" sz="quarter" idx="5"/>
          </p:nvPr>
        </p:nvSpPr>
        <p:spPr>
          <a:xfrm>
            <a:off x="5611813" y="6453188"/>
            <a:ext cx="4292600" cy="339725"/>
          </a:xfrm>
          <a:prstGeom prst="rect">
            <a:avLst/>
          </a:prstGeom>
        </p:spPr>
        <p:txBody>
          <a:bodyPr vert="horz" lIns="91440" tIns="45720" rIns="91440" bIns="45720" rtlCol="0" anchor="b"/>
          <a:lstStyle>
            <a:lvl1pPr algn="r">
              <a:defRPr sz="1200"/>
            </a:lvl1pPr>
          </a:lstStyle>
          <a:p>
            <a:fld id="{E73CFAA4-C87D-1545-9F8E-F35BF2220A99}" type="slidenum">
              <a:rPr lang="it-IT" smtClean="0"/>
              <a:t>‹N›</a:t>
            </a:fld>
            <a:endParaRPr lang="it-IT"/>
          </a:p>
        </p:txBody>
      </p:sp>
    </p:spTree>
    <p:extLst>
      <p:ext uri="{BB962C8B-B14F-4D97-AF65-F5344CB8AC3E}">
        <p14:creationId xmlns:p14="http://schemas.microsoft.com/office/powerpoint/2010/main" val="983607612"/>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b="0" baseline="0"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1</a:t>
            </a:fld>
            <a:endParaRPr lang="it-IT"/>
          </a:p>
        </p:txBody>
      </p:sp>
    </p:spTree>
    <p:extLst>
      <p:ext uri="{BB962C8B-B14F-4D97-AF65-F5344CB8AC3E}">
        <p14:creationId xmlns:p14="http://schemas.microsoft.com/office/powerpoint/2010/main" val="122987896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pPr marL="0" marR="0" indent="0" algn="l" defTabSz="457200" rtl="0" eaLnBrk="1" fontAlgn="auto" latinLnBrk="0" hangingPunct="1">
              <a:lnSpc>
                <a:spcPct val="100000"/>
              </a:lnSpc>
              <a:spcBef>
                <a:spcPts val="0"/>
              </a:spcBef>
              <a:spcAft>
                <a:spcPts val="0"/>
              </a:spcAft>
              <a:buClrTx/>
              <a:buSzTx/>
              <a:buFontTx/>
              <a:buNone/>
              <a:tabLst/>
              <a:defRPr/>
            </a:pPr>
            <a:endParaRPr lang="it-IT" sz="1200" b="0" baseline="0" dirty="0">
              <a:sym typeface="Wingdings"/>
            </a:endParaRPr>
          </a:p>
        </p:txBody>
      </p:sp>
      <p:sp>
        <p:nvSpPr>
          <p:cNvPr id="4" name="Segnaposto numero diapositiva 3"/>
          <p:cNvSpPr>
            <a:spLocks noGrp="1"/>
          </p:cNvSpPr>
          <p:nvPr>
            <p:ph type="sldNum" sz="quarter" idx="10"/>
          </p:nvPr>
        </p:nvSpPr>
        <p:spPr/>
        <p:txBody>
          <a:bodyPr/>
          <a:lstStyle/>
          <a:p>
            <a:fld id="{E73CFAA4-C87D-1545-9F8E-F35BF2220A99}" type="slidenum">
              <a:rPr lang="it-IT" smtClean="0"/>
              <a:t>2</a:t>
            </a:fld>
            <a:endParaRPr lang="it-IT"/>
          </a:p>
        </p:txBody>
      </p:sp>
    </p:spTree>
    <p:extLst>
      <p:ext uri="{BB962C8B-B14F-4D97-AF65-F5344CB8AC3E}">
        <p14:creationId xmlns:p14="http://schemas.microsoft.com/office/powerpoint/2010/main" val="27594153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6</a:t>
            </a:fld>
            <a:endParaRPr lang="it-IT"/>
          </a:p>
        </p:txBody>
      </p:sp>
    </p:spTree>
    <p:extLst>
      <p:ext uri="{BB962C8B-B14F-4D97-AF65-F5344CB8AC3E}">
        <p14:creationId xmlns:p14="http://schemas.microsoft.com/office/powerpoint/2010/main" val="188188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7</a:t>
            </a:fld>
            <a:endParaRPr lang="it-IT"/>
          </a:p>
        </p:txBody>
      </p:sp>
    </p:spTree>
    <p:extLst>
      <p:ext uri="{BB962C8B-B14F-4D97-AF65-F5344CB8AC3E}">
        <p14:creationId xmlns:p14="http://schemas.microsoft.com/office/powerpoint/2010/main" val="18278086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9</a:t>
            </a:fld>
            <a:endParaRPr lang="it-IT"/>
          </a:p>
        </p:txBody>
      </p:sp>
    </p:spTree>
    <p:extLst>
      <p:ext uri="{BB962C8B-B14F-4D97-AF65-F5344CB8AC3E}">
        <p14:creationId xmlns:p14="http://schemas.microsoft.com/office/powerpoint/2010/main" val="425471210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10</a:t>
            </a:fld>
            <a:endParaRPr lang="it-IT"/>
          </a:p>
        </p:txBody>
      </p:sp>
    </p:spTree>
    <p:extLst>
      <p:ext uri="{BB962C8B-B14F-4D97-AF65-F5344CB8AC3E}">
        <p14:creationId xmlns:p14="http://schemas.microsoft.com/office/powerpoint/2010/main" val="329836457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11</a:t>
            </a:fld>
            <a:endParaRPr lang="it-IT"/>
          </a:p>
        </p:txBody>
      </p:sp>
    </p:spTree>
    <p:extLst>
      <p:ext uri="{BB962C8B-B14F-4D97-AF65-F5344CB8AC3E}">
        <p14:creationId xmlns:p14="http://schemas.microsoft.com/office/powerpoint/2010/main" val="296678900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immagine diapositiva 1"/>
          <p:cNvSpPr>
            <a:spLocks noGrp="1" noRot="1" noChangeAspect="1"/>
          </p:cNvSpPr>
          <p:nvPr>
            <p:ph type="sldImg"/>
          </p:nvPr>
        </p:nvSpPr>
        <p:spPr/>
      </p:sp>
      <p:sp>
        <p:nvSpPr>
          <p:cNvPr id="3" name="Segnaposto note 2"/>
          <p:cNvSpPr>
            <a:spLocks noGrp="1"/>
          </p:cNvSpPr>
          <p:nvPr>
            <p:ph type="body" idx="1"/>
          </p:nvPr>
        </p:nvSpPr>
        <p:spPr/>
        <p:txBody>
          <a:bodyPr/>
          <a:lstStyle/>
          <a:p>
            <a:endParaRPr lang="it-IT" dirty="0"/>
          </a:p>
        </p:txBody>
      </p:sp>
      <p:sp>
        <p:nvSpPr>
          <p:cNvPr id="4" name="Segnaposto numero diapositiva 3"/>
          <p:cNvSpPr>
            <a:spLocks noGrp="1"/>
          </p:cNvSpPr>
          <p:nvPr>
            <p:ph type="sldNum" sz="quarter" idx="10"/>
          </p:nvPr>
        </p:nvSpPr>
        <p:spPr/>
        <p:txBody>
          <a:bodyPr/>
          <a:lstStyle/>
          <a:p>
            <a:fld id="{E73CFAA4-C87D-1545-9F8E-F35BF2220A99}" type="slidenum">
              <a:rPr lang="it-IT" smtClean="0"/>
              <a:t>12</a:t>
            </a:fld>
            <a:endParaRPr lang="it-IT"/>
          </a:p>
        </p:txBody>
      </p:sp>
    </p:spTree>
    <p:extLst>
      <p:ext uri="{BB962C8B-B14F-4D97-AF65-F5344CB8AC3E}">
        <p14:creationId xmlns:p14="http://schemas.microsoft.com/office/powerpoint/2010/main" val="372694675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
        <p:nvSpPr>
          <p:cNvPr id="3" name="Segnaposto contenuto 2"/>
          <p:cNvSpPr>
            <a:spLocks noGrp="1"/>
          </p:cNvSpPr>
          <p:nvPr>
            <p:ph idx="1"/>
          </p:nvPr>
        </p:nvSpPr>
        <p:spPr/>
        <p:txBody>
          <a:bodyPr/>
          <a:lstStyle/>
          <a:p>
            <a:pPr lvl="0"/>
            <a:r>
              <a:rPr lang="it-IT"/>
              <a:t>Fare clic per modificare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10"/>
          </p:nvPr>
        </p:nvSpPr>
        <p:spPr>
          <a:xfrm>
            <a:off x="2895599" y="267970"/>
            <a:ext cx="5984430" cy="11068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4300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Video">
    <p:spTree>
      <p:nvGrpSpPr>
        <p:cNvPr id="1" name=""/>
        <p:cNvGrpSpPr/>
        <p:nvPr/>
      </p:nvGrpSpPr>
      <p:grpSpPr>
        <a:xfrm>
          <a:off x="0" y="0"/>
          <a:ext cx="0" cy="0"/>
          <a:chOff x="0" y="0"/>
          <a:chExt cx="0" cy="0"/>
        </a:xfrm>
      </p:grpSpPr>
      <p:sp>
        <p:nvSpPr>
          <p:cNvPr id="8" name="Segnaposto risorsa multimediale 7"/>
          <p:cNvSpPr>
            <a:spLocks noGrp="1" noChangeAspect="1"/>
          </p:cNvSpPr>
          <p:nvPr>
            <p:ph type="media" sz="quarter" idx="10"/>
          </p:nvPr>
        </p:nvSpPr>
        <p:spPr>
          <a:xfrm>
            <a:off x="972002" y="1011599"/>
            <a:ext cx="7199996" cy="5400000"/>
          </a:xfrm>
          <a:prstGeom prst="rect">
            <a:avLst/>
          </a:prstGeom>
        </p:spPr>
        <p:txBody>
          <a:bodyPr vert="horz"/>
          <a:lstStyle/>
          <a:p>
            <a:r>
              <a:rPr lang="it-IT"/>
              <a:t>Fare clic sull'icona per inserire un clip multimediale</a:t>
            </a:r>
          </a:p>
        </p:txBody>
      </p:sp>
      <p:sp>
        <p:nvSpPr>
          <p:cNvPr id="3" name="Segnaposto testo 11"/>
          <p:cNvSpPr>
            <a:spLocks noGrp="1"/>
          </p:cNvSpPr>
          <p:nvPr>
            <p:ph type="body" sz="quarter" idx="11"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47392690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Immagine">
    <p:spTree>
      <p:nvGrpSpPr>
        <p:cNvPr id="1" name=""/>
        <p:cNvGrpSpPr/>
        <p:nvPr/>
      </p:nvGrpSpPr>
      <p:grpSpPr>
        <a:xfrm>
          <a:off x="0" y="0"/>
          <a:ext cx="0" cy="0"/>
          <a:chOff x="0" y="0"/>
          <a:chExt cx="0" cy="0"/>
        </a:xfrm>
      </p:grpSpPr>
      <p:sp>
        <p:nvSpPr>
          <p:cNvPr id="4" name="Segnaposto immagine 3"/>
          <p:cNvSpPr>
            <a:spLocks noGrp="1" noChangeAspect="1"/>
          </p:cNvSpPr>
          <p:nvPr>
            <p:ph type="pic" sz="quarter" idx="10"/>
          </p:nvPr>
        </p:nvSpPr>
        <p:spPr>
          <a:xfrm>
            <a:off x="972000" y="997642"/>
            <a:ext cx="7200000" cy="5400000"/>
          </a:xfrm>
          <a:prstGeom prst="rect">
            <a:avLst/>
          </a:prstGeom>
        </p:spPr>
        <p:txBody>
          <a:bodyPr vert="horz"/>
          <a:lstStyle/>
          <a:p>
            <a:r>
              <a:rPr lang="it-IT"/>
              <a:t>Trascinare l'immagine su un segnaposto o fare clic sull'icona per aggiungerla</a:t>
            </a:r>
          </a:p>
        </p:txBody>
      </p:sp>
      <p:sp>
        <p:nvSpPr>
          <p:cNvPr id="3" name="Segnaposto testo 11"/>
          <p:cNvSpPr>
            <a:spLocks noGrp="1"/>
          </p:cNvSpPr>
          <p:nvPr>
            <p:ph type="body" sz="quarter" idx="11"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6812318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Titolo e contenut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
        <p:nvSpPr>
          <p:cNvPr id="3" name="Segnaposto contenuto 2"/>
          <p:cNvSpPr>
            <a:spLocks noGrp="1"/>
          </p:cNvSpPr>
          <p:nvPr>
            <p:ph idx="1"/>
          </p:nvPr>
        </p:nvSpPr>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
        <p:nvSpPr>
          <p:cNvPr id="5" name="Segnaposto contenuto 4"/>
          <p:cNvSpPr>
            <a:spLocks noGrp="1"/>
          </p:cNvSpPr>
          <p:nvPr>
            <p:ph sz="quarter" idx="10"/>
          </p:nvPr>
        </p:nvSpPr>
        <p:spPr>
          <a:xfrm>
            <a:off x="2895599" y="267970"/>
            <a:ext cx="5984430" cy="1106834"/>
          </a:xfrm>
        </p:spPr>
        <p:txBody>
          <a:body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p>
        </p:txBody>
      </p:sp>
    </p:spTree>
    <p:extLst>
      <p:ext uri="{BB962C8B-B14F-4D97-AF65-F5344CB8AC3E}">
        <p14:creationId xmlns:p14="http://schemas.microsoft.com/office/powerpoint/2010/main" val="2743009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stile</a:t>
            </a:r>
          </a:p>
        </p:txBody>
      </p:sp>
    </p:spTree>
    <p:extLst>
      <p:ext uri="{BB962C8B-B14F-4D97-AF65-F5344CB8AC3E}">
        <p14:creationId xmlns:p14="http://schemas.microsoft.com/office/powerpoint/2010/main" val="119177614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3749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olo 1"/>
          <p:cNvSpPr>
            <a:spLocks noGrp="1"/>
          </p:cNvSpPr>
          <p:nvPr>
            <p:ph type="title"/>
          </p:nvPr>
        </p:nvSpPr>
        <p:spPr/>
        <p:txBody>
          <a:bodyPr/>
          <a:lstStyle/>
          <a:p>
            <a:r>
              <a:rPr lang="it-IT"/>
              <a:t>Fare clic per modificare lo stile del titolo</a:t>
            </a:r>
          </a:p>
        </p:txBody>
      </p:sp>
    </p:spTree>
    <p:extLst>
      <p:ext uri="{BB962C8B-B14F-4D97-AF65-F5344CB8AC3E}">
        <p14:creationId xmlns:p14="http://schemas.microsoft.com/office/powerpoint/2010/main" val="11917761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Tree>
    <p:extLst>
      <p:ext uri="{BB962C8B-B14F-4D97-AF65-F5344CB8AC3E}">
        <p14:creationId xmlns:p14="http://schemas.microsoft.com/office/powerpoint/2010/main" val="87163749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p:cSld name="Vuoto">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7244671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p:cSld name="Testo">
    <p:spTree>
      <p:nvGrpSpPr>
        <p:cNvPr id="1" name=""/>
        <p:cNvGrpSpPr/>
        <p:nvPr/>
      </p:nvGrpSpPr>
      <p:grpSpPr>
        <a:xfrm>
          <a:off x="0" y="0"/>
          <a:ext cx="0" cy="0"/>
          <a:chOff x="0" y="0"/>
          <a:chExt cx="0" cy="0"/>
        </a:xfrm>
      </p:grpSpPr>
      <p:sp>
        <p:nvSpPr>
          <p:cNvPr id="3" name="Segnaposto testo 11"/>
          <p:cNvSpPr>
            <a:spLocks noGrp="1"/>
          </p:cNvSpPr>
          <p:nvPr>
            <p:ph type="body" sz="quarter" idx="10"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
        <p:nvSpPr>
          <p:cNvPr id="5" name="Segnaposto testo 4"/>
          <p:cNvSpPr>
            <a:spLocks noGrp="1"/>
          </p:cNvSpPr>
          <p:nvPr>
            <p:ph type="body" sz="quarter" idx="11"/>
          </p:nvPr>
        </p:nvSpPr>
        <p:spPr>
          <a:xfrm>
            <a:off x="698500" y="1103313"/>
            <a:ext cx="7061200" cy="5246687"/>
          </a:xfrm>
          <a:prstGeom prst="rect">
            <a:avLst/>
          </a:prstGeom>
        </p:spPr>
        <p:txBody>
          <a:bodyPr vert="horz"/>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8259205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p:cSld name="Video">
    <p:spTree>
      <p:nvGrpSpPr>
        <p:cNvPr id="1" name=""/>
        <p:cNvGrpSpPr/>
        <p:nvPr/>
      </p:nvGrpSpPr>
      <p:grpSpPr>
        <a:xfrm>
          <a:off x="0" y="0"/>
          <a:ext cx="0" cy="0"/>
          <a:chOff x="0" y="0"/>
          <a:chExt cx="0" cy="0"/>
        </a:xfrm>
      </p:grpSpPr>
      <p:sp>
        <p:nvSpPr>
          <p:cNvPr id="8" name="Segnaposto risorsa multimediale 7"/>
          <p:cNvSpPr>
            <a:spLocks noGrp="1" noChangeAspect="1"/>
          </p:cNvSpPr>
          <p:nvPr>
            <p:ph type="media" sz="quarter" idx="10"/>
          </p:nvPr>
        </p:nvSpPr>
        <p:spPr>
          <a:xfrm>
            <a:off x="972002" y="1011599"/>
            <a:ext cx="7199996" cy="5400000"/>
          </a:xfrm>
          <a:prstGeom prst="rect">
            <a:avLst/>
          </a:prstGeom>
        </p:spPr>
        <p:txBody>
          <a:bodyPr vert="horz"/>
          <a:lstStyle/>
          <a:p>
            <a:r>
              <a:rPr lang="it-IT"/>
              <a:t>Fare clic sull'icona per inserire un clip multimediale</a:t>
            </a:r>
          </a:p>
        </p:txBody>
      </p:sp>
      <p:sp>
        <p:nvSpPr>
          <p:cNvPr id="3" name="Segnaposto testo 11"/>
          <p:cNvSpPr>
            <a:spLocks noGrp="1"/>
          </p:cNvSpPr>
          <p:nvPr>
            <p:ph type="body" sz="quarter" idx="11"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47392690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Immagine">
    <p:spTree>
      <p:nvGrpSpPr>
        <p:cNvPr id="1" name=""/>
        <p:cNvGrpSpPr/>
        <p:nvPr/>
      </p:nvGrpSpPr>
      <p:grpSpPr>
        <a:xfrm>
          <a:off x="0" y="0"/>
          <a:ext cx="0" cy="0"/>
          <a:chOff x="0" y="0"/>
          <a:chExt cx="0" cy="0"/>
        </a:xfrm>
      </p:grpSpPr>
      <p:sp>
        <p:nvSpPr>
          <p:cNvPr id="4" name="Segnaposto immagine 3"/>
          <p:cNvSpPr>
            <a:spLocks noGrp="1" noChangeAspect="1"/>
          </p:cNvSpPr>
          <p:nvPr>
            <p:ph type="pic" sz="quarter" idx="10"/>
          </p:nvPr>
        </p:nvSpPr>
        <p:spPr>
          <a:xfrm>
            <a:off x="972000" y="997642"/>
            <a:ext cx="7200000" cy="5400000"/>
          </a:xfrm>
          <a:prstGeom prst="rect">
            <a:avLst/>
          </a:prstGeom>
        </p:spPr>
        <p:txBody>
          <a:bodyPr vert="horz"/>
          <a:lstStyle/>
          <a:p>
            <a:r>
              <a:rPr lang="it-IT"/>
              <a:t>Trascinare l'immagine su un segnaposto o fare clic sull'icona per aggiungerla</a:t>
            </a:r>
          </a:p>
        </p:txBody>
      </p:sp>
      <p:sp>
        <p:nvSpPr>
          <p:cNvPr id="3" name="Segnaposto testo 11"/>
          <p:cNvSpPr>
            <a:spLocks noGrp="1"/>
          </p:cNvSpPr>
          <p:nvPr>
            <p:ph type="body" sz="quarter" idx="11"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68123185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1_Vuoto">
    <p:spTree>
      <p:nvGrpSpPr>
        <p:cNvPr id="1" name=""/>
        <p:cNvGrpSpPr/>
        <p:nvPr/>
      </p:nvGrpSpPr>
      <p:grpSpPr>
        <a:xfrm>
          <a:off x="0" y="0"/>
          <a:ext cx="0" cy="0"/>
          <a:chOff x="0" y="0"/>
          <a:chExt cx="0" cy="0"/>
        </a:xfrm>
      </p:grpSpPr>
      <p:sp>
        <p:nvSpPr>
          <p:cNvPr id="12" name="Segnaposto testo 11"/>
          <p:cNvSpPr>
            <a:spLocks noGrp="1"/>
          </p:cNvSpPr>
          <p:nvPr>
            <p:ph type="body" sz="quarter" idx="10"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Tree>
    <p:extLst>
      <p:ext uri="{BB962C8B-B14F-4D97-AF65-F5344CB8AC3E}">
        <p14:creationId xmlns:p14="http://schemas.microsoft.com/office/powerpoint/2010/main" val="17244671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1_Testo">
    <p:spTree>
      <p:nvGrpSpPr>
        <p:cNvPr id="1" name=""/>
        <p:cNvGrpSpPr/>
        <p:nvPr/>
      </p:nvGrpSpPr>
      <p:grpSpPr>
        <a:xfrm>
          <a:off x="0" y="0"/>
          <a:ext cx="0" cy="0"/>
          <a:chOff x="0" y="0"/>
          <a:chExt cx="0" cy="0"/>
        </a:xfrm>
      </p:grpSpPr>
      <p:sp>
        <p:nvSpPr>
          <p:cNvPr id="3" name="Segnaposto testo 11"/>
          <p:cNvSpPr>
            <a:spLocks noGrp="1"/>
          </p:cNvSpPr>
          <p:nvPr>
            <p:ph type="body" sz="quarter" idx="10" hasCustomPrompt="1"/>
          </p:nvPr>
        </p:nvSpPr>
        <p:spPr>
          <a:xfrm>
            <a:off x="698500" y="163513"/>
            <a:ext cx="7061200" cy="512762"/>
          </a:xfrm>
          <a:prstGeom prst="rect">
            <a:avLst/>
          </a:prstGeom>
        </p:spPr>
        <p:txBody>
          <a:bodyPr vert="horz"/>
          <a:lstStyle>
            <a:lvl1pPr>
              <a:defRPr sz="2400" b="1" i="0">
                <a:solidFill>
                  <a:schemeClr val="tx2"/>
                </a:solidFill>
                <a:latin typeface="Arial"/>
                <a:cs typeface="Arial"/>
              </a:defRPr>
            </a:lvl1pPr>
            <a:lvl2pPr marL="457200" indent="0">
              <a:buNone/>
              <a:defRPr/>
            </a:lvl2pPr>
            <a:lvl3pPr marL="914400" indent="0">
              <a:buNone/>
              <a:defRPr/>
            </a:lvl3pPr>
            <a:lvl4pPr marL="1371600" indent="0">
              <a:buNone/>
              <a:defRPr/>
            </a:lvl4pPr>
            <a:lvl5pPr marL="1828800" indent="0">
              <a:buNone/>
              <a:defRPr/>
            </a:lvl5pPr>
          </a:lstStyle>
          <a:p>
            <a:pPr lvl="0"/>
            <a:r>
              <a:rPr lang="it-IT" dirty="0"/>
              <a:t>Titolo Diapositiva</a:t>
            </a:r>
          </a:p>
        </p:txBody>
      </p:sp>
      <p:sp>
        <p:nvSpPr>
          <p:cNvPr id="5" name="Segnaposto testo 4"/>
          <p:cNvSpPr>
            <a:spLocks noGrp="1"/>
          </p:cNvSpPr>
          <p:nvPr>
            <p:ph type="body" sz="quarter" idx="11"/>
          </p:nvPr>
        </p:nvSpPr>
        <p:spPr>
          <a:xfrm>
            <a:off x="698500" y="1103313"/>
            <a:ext cx="7061200" cy="5246687"/>
          </a:xfrm>
          <a:prstGeom prst="rect">
            <a:avLst/>
          </a:prstGeom>
        </p:spPr>
        <p:txBody>
          <a:bodyPr vert="horz"/>
          <a:lstStyle>
            <a:lvl1pPr>
              <a:defRPr>
                <a:solidFill>
                  <a:schemeClr val="tx2"/>
                </a:solidFill>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stStyle>
          <a:p>
            <a:pPr lvl="0"/>
            <a:r>
              <a:rPr lang="it-IT"/>
              <a:t>Fare clic per modificare gli stili del testo dello schema</a:t>
            </a:r>
          </a:p>
          <a:p>
            <a:pPr lvl="1"/>
            <a:r>
              <a:rPr lang="it-IT"/>
              <a:t>Secondo livello</a:t>
            </a:r>
          </a:p>
          <a:p>
            <a:pPr lvl="2"/>
            <a:r>
              <a:rPr lang="it-IT"/>
              <a:t>Terzo livello</a:t>
            </a:r>
          </a:p>
          <a:p>
            <a:pPr lvl="3"/>
            <a:r>
              <a:rPr lang="it-IT"/>
              <a:t>Quarto livello</a:t>
            </a:r>
          </a:p>
          <a:p>
            <a:pPr lvl="4"/>
            <a:r>
              <a:rPr lang="it-IT"/>
              <a:t>Quinto livello</a:t>
            </a:r>
            <a:endParaRPr lang="it-IT" dirty="0"/>
          </a:p>
        </p:txBody>
      </p:sp>
    </p:spTree>
    <p:extLst>
      <p:ext uri="{BB962C8B-B14F-4D97-AF65-F5344CB8AC3E}">
        <p14:creationId xmlns:p14="http://schemas.microsoft.com/office/powerpoint/2010/main" val="3825920509"/>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3" Type="http://schemas.openxmlformats.org/officeDocument/2006/relationships/slideLayout" Target="../slideLayouts/slideLayout6.xml"/><Relationship Id="rId7" Type="http://schemas.openxmlformats.org/officeDocument/2006/relationships/slideLayout" Target="../slideLayouts/slideLayout10.xml"/><Relationship Id="rId2" Type="http://schemas.openxmlformats.org/officeDocument/2006/relationships/slideLayout" Target="../slideLayouts/slideLayout5.xml"/><Relationship Id="rId1" Type="http://schemas.openxmlformats.org/officeDocument/2006/relationships/slideLayout" Target="../slideLayouts/slideLayout4.xml"/><Relationship Id="rId6" Type="http://schemas.openxmlformats.org/officeDocument/2006/relationships/slideLayout" Target="../slideLayouts/slideLayout9.xml"/><Relationship Id="rId5" Type="http://schemas.openxmlformats.org/officeDocument/2006/relationships/slideLayout" Target="../slideLayouts/slideLayout8.xml"/><Relationship Id="rId10" Type="http://schemas.openxmlformats.org/officeDocument/2006/relationships/image" Target="../media/image2.png"/><Relationship Id="rId4" Type="http://schemas.openxmlformats.org/officeDocument/2006/relationships/slideLayout" Target="../slideLayouts/slideLayout7.xml"/><Relationship Id="rId9"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4.xml"/><Relationship Id="rId2" Type="http://schemas.openxmlformats.org/officeDocument/2006/relationships/slideLayout" Target="../slideLayouts/slideLayout13.xml"/><Relationship Id="rId1" Type="http://schemas.openxmlformats.org/officeDocument/2006/relationships/slideLayout" Target="../slideLayouts/slideLayout12.xml"/><Relationship Id="rId5" Type="http://schemas.openxmlformats.org/officeDocument/2006/relationships/image" Target="../media/image1.png"/><Relationship Id="rId4"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5" descr="powerpoin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5"/>
          <p:cNvSpPr>
            <a:spLocks noChangeArrowheads="1"/>
          </p:cNvSpPr>
          <p:nvPr/>
        </p:nvSpPr>
        <p:spPr bwMode="auto">
          <a:xfrm>
            <a:off x="0" y="0"/>
            <a:ext cx="9169400" cy="6873875"/>
          </a:xfrm>
          <a:prstGeom prst="rect">
            <a:avLst/>
          </a:prstGeom>
          <a:noFill/>
          <a:ln w="0">
            <a:noFill/>
            <a:miter lim="800000"/>
            <a:headEnd/>
            <a:tailEnd/>
          </a:ln>
          <a:effectLst/>
        </p:spPr>
        <p:txBody>
          <a:bodyPr wrap="none" anchor="ctr"/>
          <a:lstStyle/>
          <a:p>
            <a:pPr eaLnBrk="0" hangingPunct="0">
              <a:spcBef>
                <a:spcPct val="20000"/>
              </a:spcBef>
              <a:defRPr/>
            </a:pPr>
            <a:endParaRPr lang="it-IT">
              <a:latin typeface="Arial" charset="0"/>
              <a:ea typeface="+mn-ea"/>
            </a:endParaRPr>
          </a:p>
        </p:txBody>
      </p:sp>
      <p:sp>
        <p:nvSpPr>
          <p:cNvPr id="2052" name="Rectangle 19"/>
          <p:cNvSpPr>
            <a:spLocks noGrp="1" noChangeAspect="1" noChangeArrowheads="1"/>
          </p:cNvSpPr>
          <p:nvPr>
            <p:ph type="title"/>
          </p:nvPr>
        </p:nvSpPr>
        <p:spPr bwMode="auto">
          <a:xfrm>
            <a:off x="2895598" y="3530217"/>
            <a:ext cx="5984431" cy="13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it-IT" dirty="0"/>
              <a:t>Titolo Presentazione</a:t>
            </a:r>
          </a:p>
        </p:txBody>
      </p:sp>
      <p:sp>
        <p:nvSpPr>
          <p:cNvPr id="2053" name="Rectangle 66"/>
          <p:cNvSpPr>
            <a:spLocks noGrp="1" noChangeArrowheads="1"/>
          </p:cNvSpPr>
          <p:nvPr>
            <p:ph type="body" idx="1"/>
          </p:nvPr>
        </p:nvSpPr>
        <p:spPr bwMode="auto">
          <a:xfrm>
            <a:off x="2895599" y="5103086"/>
            <a:ext cx="5984431" cy="135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it-IT" dirty="0"/>
              <a:t>Fare clic per modificare il testo</a:t>
            </a:r>
          </a:p>
          <a:p>
            <a:pPr lvl="1"/>
            <a:r>
              <a:rPr lang="it-IT" dirty="0"/>
              <a:t>Testo</a:t>
            </a:r>
          </a:p>
          <a:p>
            <a:pPr lvl="2"/>
            <a:r>
              <a:rPr lang="it-IT" dirty="0"/>
              <a:t>Testo</a:t>
            </a:r>
          </a:p>
          <a:p>
            <a:pPr lvl="3"/>
            <a:r>
              <a:rPr lang="it-IT" dirty="0"/>
              <a:t>testo</a:t>
            </a:r>
          </a:p>
        </p:txBody>
      </p:sp>
    </p:spTree>
    <p:extLst>
      <p:ext uri="{BB962C8B-B14F-4D97-AF65-F5344CB8AC3E}">
        <p14:creationId xmlns:p14="http://schemas.microsoft.com/office/powerpoint/2010/main" val="4048614870"/>
      </p:ext>
    </p:extLst>
  </p:cSld>
  <p:clrMap bg1="lt1" tx1="dk1" bg2="lt2" tx2="dk2" accent1="accent1" accent2="accent2" accent3="accent3" accent4="accent4" accent5="accent5" accent6="accent6" hlink="hlink" folHlink="folHlink"/>
  <p:sldLayoutIdLst>
    <p:sldLayoutId id="2147483669" r:id="rId1"/>
    <p:sldLayoutId id="2147483673" r:id="rId2"/>
    <p:sldLayoutId id="2147483674" r:id="rId3"/>
  </p:sldLayoutIdLst>
  <p:hf hdr="0" ftr="0" dt="0"/>
  <p:txStyles>
    <p:titleStyle>
      <a:lvl1pPr algn="l" rtl="0" eaLnBrk="0" fontAlgn="base" hangingPunct="0">
        <a:spcBef>
          <a:spcPct val="0"/>
        </a:spcBef>
        <a:spcAft>
          <a:spcPct val="0"/>
        </a:spcAft>
        <a:defRPr sz="2200" b="1" baseline="0">
          <a:solidFill>
            <a:srgbClr val="003F6E"/>
          </a:solidFill>
          <a:latin typeface="+mj-lt"/>
          <a:ea typeface="ＭＳ Ｐゴシック" charset="0"/>
          <a:cs typeface="+mj-cs"/>
        </a:defRPr>
      </a:lvl1pPr>
      <a:lvl2pPr algn="l" rtl="0" eaLnBrk="0" fontAlgn="base" hangingPunct="0">
        <a:spcBef>
          <a:spcPct val="0"/>
        </a:spcBef>
        <a:spcAft>
          <a:spcPct val="0"/>
        </a:spcAft>
        <a:defRPr sz="2200" b="1">
          <a:solidFill>
            <a:srgbClr val="003F6E"/>
          </a:solidFill>
          <a:latin typeface="Arial" charset="0"/>
          <a:ea typeface="ＭＳ Ｐゴシック" charset="0"/>
        </a:defRPr>
      </a:lvl2pPr>
      <a:lvl3pPr algn="l" rtl="0" eaLnBrk="0" fontAlgn="base" hangingPunct="0">
        <a:spcBef>
          <a:spcPct val="0"/>
        </a:spcBef>
        <a:spcAft>
          <a:spcPct val="0"/>
        </a:spcAft>
        <a:defRPr sz="2200" b="1">
          <a:solidFill>
            <a:srgbClr val="003F6E"/>
          </a:solidFill>
          <a:latin typeface="Arial" charset="0"/>
          <a:ea typeface="ＭＳ Ｐゴシック" charset="0"/>
        </a:defRPr>
      </a:lvl3pPr>
      <a:lvl4pPr algn="l" rtl="0" eaLnBrk="0" fontAlgn="base" hangingPunct="0">
        <a:spcBef>
          <a:spcPct val="0"/>
        </a:spcBef>
        <a:spcAft>
          <a:spcPct val="0"/>
        </a:spcAft>
        <a:defRPr sz="2200" b="1">
          <a:solidFill>
            <a:srgbClr val="003F6E"/>
          </a:solidFill>
          <a:latin typeface="Arial" charset="0"/>
          <a:ea typeface="ＭＳ Ｐゴシック" charset="0"/>
        </a:defRPr>
      </a:lvl4pPr>
      <a:lvl5pPr algn="l" rtl="0" eaLnBrk="0" fontAlgn="base" hangingPunct="0">
        <a:spcBef>
          <a:spcPct val="0"/>
        </a:spcBef>
        <a:spcAft>
          <a:spcPct val="0"/>
        </a:spcAft>
        <a:defRPr sz="2200" b="1">
          <a:solidFill>
            <a:srgbClr val="003F6E"/>
          </a:solidFill>
          <a:latin typeface="Arial" charset="0"/>
          <a:ea typeface="ＭＳ Ｐゴシック" charset="0"/>
        </a:defRPr>
      </a:lvl5pPr>
      <a:lvl6pPr marL="457200" algn="l" rtl="0" fontAlgn="base">
        <a:spcBef>
          <a:spcPct val="0"/>
        </a:spcBef>
        <a:spcAft>
          <a:spcPct val="0"/>
        </a:spcAft>
        <a:defRPr sz="2200" b="1">
          <a:solidFill>
            <a:srgbClr val="003F6E"/>
          </a:solidFill>
          <a:latin typeface="Arial" charset="0"/>
        </a:defRPr>
      </a:lvl6pPr>
      <a:lvl7pPr marL="914400" algn="l" rtl="0" fontAlgn="base">
        <a:spcBef>
          <a:spcPct val="0"/>
        </a:spcBef>
        <a:spcAft>
          <a:spcPct val="0"/>
        </a:spcAft>
        <a:defRPr sz="2200" b="1">
          <a:solidFill>
            <a:srgbClr val="003F6E"/>
          </a:solidFill>
          <a:latin typeface="Arial" charset="0"/>
        </a:defRPr>
      </a:lvl7pPr>
      <a:lvl8pPr marL="1371600" algn="l" rtl="0" fontAlgn="base">
        <a:spcBef>
          <a:spcPct val="0"/>
        </a:spcBef>
        <a:spcAft>
          <a:spcPct val="0"/>
        </a:spcAft>
        <a:defRPr sz="2200" b="1">
          <a:solidFill>
            <a:srgbClr val="003F6E"/>
          </a:solidFill>
          <a:latin typeface="Arial" charset="0"/>
        </a:defRPr>
      </a:lvl8pPr>
      <a:lvl9pPr marL="1828800" algn="l" rtl="0" fontAlgn="base">
        <a:spcBef>
          <a:spcPct val="0"/>
        </a:spcBef>
        <a:spcAft>
          <a:spcPct val="0"/>
        </a:spcAft>
        <a:defRPr sz="2200" b="1">
          <a:solidFill>
            <a:srgbClr val="003F6E"/>
          </a:solidFill>
          <a:latin typeface="Arial" charset="0"/>
        </a:defRPr>
      </a:lvl9pPr>
    </p:titleStyle>
    <p:bodyStyle>
      <a:lvl1pPr marL="342900" indent="-342900" algn="l" rtl="0" eaLnBrk="0" fontAlgn="base" hangingPunct="0">
        <a:spcBef>
          <a:spcPct val="20000"/>
        </a:spcBef>
        <a:spcAft>
          <a:spcPct val="0"/>
        </a:spcAft>
        <a:buChar char="•"/>
        <a:defRPr sz="20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rgbClr val="004C80"/>
        </a:buClr>
        <a:buSzPct val="85000"/>
        <a:buFont typeface="Wingdings" charset="0"/>
        <a:buChar char="§"/>
        <a:defRPr sz="2000">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004D82"/>
        </a:buClr>
        <a:buChar char="•"/>
        <a:defRPr sz="2400">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004C80"/>
        </a:buClr>
        <a:buChar char="–"/>
        <a:defRPr sz="2000">
          <a:solidFill>
            <a:schemeClr val="tx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inion Web"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Minion Web" pitchFamily="18" charset="0"/>
        </a:defRPr>
      </a:lvl6pPr>
      <a:lvl7pPr marL="2971800" indent="-228600" algn="l" rtl="0" fontAlgn="base">
        <a:spcBef>
          <a:spcPct val="20000"/>
        </a:spcBef>
        <a:spcAft>
          <a:spcPct val="0"/>
        </a:spcAft>
        <a:buChar char="»"/>
        <a:defRPr sz="2000">
          <a:solidFill>
            <a:schemeClr val="tx1"/>
          </a:solidFill>
          <a:latin typeface="Minion Web" pitchFamily="18" charset="0"/>
        </a:defRPr>
      </a:lvl7pPr>
      <a:lvl8pPr marL="3429000" indent="-228600" algn="l" rtl="0" fontAlgn="base">
        <a:spcBef>
          <a:spcPct val="20000"/>
        </a:spcBef>
        <a:spcAft>
          <a:spcPct val="0"/>
        </a:spcAft>
        <a:buChar char="»"/>
        <a:defRPr sz="2000">
          <a:solidFill>
            <a:schemeClr val="tx1"/>
          </a:solidFill>
          <a:latin typeface="Minion Web" pitchFamily="18" charset="0"/>
        </a:defRPr>
      </a:lvl8pPr>
      <a:lvl9pPr marL="3886200" indent="-228600" algn="l" rtl="0" fontAlgn="base">
        <a:spcBef>
          <a:spcPct val="20000"/>
        </a:spcBef>
        <a:spcAft>
          <a:spcPct val="0"/>
        </a:spcAft>
        <a:buChar char="»"/>
        <a:defRPr sz="2000">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0">
          <a:blip r:embed="rId10" cstate="print"/>
          <a:srcRect/>
          <a:stretch>
            <a:fillRect/>
          </a:stretch>
        </a:blipFill>
        <a:effectLst/>
      </p:bgPr>
    </p:bg>
    <p:spTree>
      <p:nvGrpSpPr>
        <p:cNvPr id="1" name=""/>
        <p:cNvGrpSpPr/>
        <p:nvPr/>
      </p:nvGrpSpPr>
      <p:grpSpPr>
        <a:xfrm>
          <a:off x="0" y="0"/>
          <a:ext cx="0" cy="0"/>
          <a:chOff x="0" y="0"/>
          <a:chExt cx="0" cy="0"/>
        </a:xfrm>
      </p:grpSpPr>
      <p:sp>
        <p:nvSpPr>
          <p:cNvPr id="10249" name="Text Box 9"/>
          <p:cNvSpPr txBox="1">
            <a:spLocks noChangeArrowheads="1"/>
          </p:cNvSpPr>
          <p:nvPr/>
        </p:nvSpPr>
        <p:spPr bwMode="auto">
          <a:xfrm>
            <a:off x="7896374" y="136312"/>
            <a:ext cx="503238" cy="3048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rgbClr val="FF6600"/>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a:spAutoFit/>
          </a:bodyPr>
          <a:lstStyle/>
          <a:p>
            <a:pPr>
              <a:spcBef>
                <a:spcPct val="50000"/>
              </a:spcBef>
            </a:pPr>
            <a:fld id="{F1CDB333-FA78-9A4C-B721-917CC43D15DE}" type="slidenum">
              <a:rPr lang="it-IT" sz="1400">
                <a:solidFill>
                  <a:srgbClr val="FF6600"/>
                </a:solidFill>
              </a:rPr>
              <a:pPr>
                <a:spcBef>
                  <a:spcPct val="50000"/>
                </a:spcBef>
              </a:pPr>
              <a:t>‹N›</a:t>
            </a:fld>
            <a:endParaRPr lang="it-IT" sz="1400" dirty="0">
              <a:solidFill>
                <a:srgbClr val="FF6600"/>
              </a:solidFill>
            </a:endParaRPr>
          </a:p>
        </p:txBody>
      </p:sp>
      <p:sp>
        <p:nvSpPr>
          <p:cNvPr id="9" name="Text Box 7"/>
          <p:cNvSpPr txBox="1">
            <a:spLocks noChangeArrowheads="1"/>
          </p:cNvSpPr>
          <p:nvPr/>
        </p:nvSpPr>
        <p:spPr bwMode="auto">
          <a:xfrm>
            <a:off x="228600" y="6583362"/>
            <a:ext cx="4495800" cy="276999"/>
          </a:xfrm>
          <a:prstGeom prst="rect">
            <a:avLst/>
          </a:prstGeom>
          <a:noFill/>
          <a:ln w="9525">
            <a:noFill/>
            <a:miter lim="800000"/>
            <a:headEnd/>
            <a:tailEnd/>
          </a:ln>
          <a:effectLst/>
        </p:spPr>
        <p:txBody>
          <a:bodyPr>
            <a:spAutoFit/>
          </a:bodyPr>
          <a:lstStyle/>
          <a:p>
            <a:pPr marL="0" marR="0" lvl="0" indent="0" algn="r" defTabSz="914400" eaLnBrk="1" fontAlgn="auto" latinLnBrk="0" hangingPunct="1">
              <a:lnSpc>
                <a:spcPct val="100000"/>
              </a:lnSpc>
              <a:spcBef>
                <a:spcPct val="50000"/>
              </a:spcBef>
              <a:spcAft>
                <a:spcPts val="0"/>
              </a:spcAft>
              <a:buClrTx/>
              <a:buSzTx/>
              <a:buFontTx/>
              <a:buNone/>
              <a:tabLst/>
              <a:defRPr/>
            </a:pPr>
            <a:r>
              <a:rPr kumimoji="0" lang="it-IT" sz="1200" b="0" i="0" u="none" strike="noStrike" kern="0" cap="none" spc="0" normalizeH="0" baseline="0" noProof="0" dirty="0">
                <a:ln>
                  <a:noFill/>
                </a:ln>
                <a:solidFill>
                  <a:srgbClr val="003F6E"/>
                </a:solidFill>
                <a:effectLst/>
                <a:uLnTx/>
                <a:uFillTx/>
              </a:rPr>
              <a:t>Tesi di Laurea Magistrale – Nome Cognome</a:t>
            </a:r>
          </a:p>
        </p:txBody>
      </p:sp>
    </p:spTree>
  </p:cSld>
  <p:clrMap bg1="lt1" tx1="dk1" bg2="lt2" tx2="dk2" accent1="accent1" accent2="accent2" accent3="accent3" accent4="accent4" accent5="accent5" accent6="accent6" hlink="hlink" folHlink="folHlink"/>
  <p:sldLayoutIdLst>
    <p:sldLayoutId id="2147483677" r:id="rId1"/>
    <p:sldLayoutId id="2147483678" r:id="rId2"/>
    <p:sldLayoutId id="2147483679" r:id="rId3"/>
    <p:sldLayoutId id="2147483680" r:id="rId4"/>
    <p:sldLayoutId id="2147483664" r:id="rId5"/>
    <p:sldLayoutId id="2147483675" r:id="rId6"/>
    <p:sldLayoutId id="2147483665" r:id="rId7"/>
    <p:sldLayoutId id="2147483666" r:id="rId8"/>
  </p:sldLayoutIdLst>
  <p:hf hdr="0" dt="0"/>
  <p:txStyles>
    <p:titleStyle>
      <a:lvl1pPr algn="ctr" rtl="0" eaLnBrk="1" fontAlgn="base" hangingPunct="1">
        <a:spcBef>
          <a:spcPct val="0"/>
        </a:spcBef>
        <a:spcAft>
          <a:spcPct val="0"/>
        </a:spcAft>
        <a:defRPr sz="4400" kern="1200">
          <a:solidFill>
            <a:schemeClr val="tx1"/>
          </a:solidFill>
          <a:latin typeface="+mj-lt"/>
          <a:ea typeface="ＭＳ Ｐゴシック" charset="0"/>
          <a:cs typeface="+mj-cs"/>
        </a:defRPr>
      </a:lvl1pPr>
      <a:lvl2pPr algn="ctr" rtl="0" eaLnBrk="1" fontAlgn="base" hangingPunct="1">
        <a:spcBef>
          <a:spcPct val="0"/>
        </a:spcBef>
        <a:spcAft>
          <a:spcPct val="0"/>
        </a:spcAft>
        <a:defRPr sz="4400">
          <a:solidFill>
            <a:schemeClr val="tx1"/>
          </a:solidFill>
          <a:latin typeface="Calibri" pitchFamily="34" charset="0"/>
          <a:ea typeface="ＭＳ Ｐゴシック" charset="0"/>
        </a:defRPr>
      </a:lvl2pPr>
      <a:lvl3pPr algn="ctr" rtl="0" eaLnBrk="1" fontAlgn="base" hangingPunct="1">
        <a:spcBef>
          <a:spcPct val="0"/>
        </a:spcBef>
        <a:spcAft>
          <a:spcPct val="0"/>
        </a:spcAft>
        <a:defRPr sz="4400">
          <a:solidFill>
            <a:schemeClr val="tx1"/>
          </a:solidFill>
          <a:latin typeface="Calibri" pitchFamily="34" charset="0"/>
          <a:ea typeface="ＭＳ Ｐゴシック" charset="0"/>
        </a:defRPr>
      </a:lvl3pPr>
      <a:lvl4pPr algn="ctr" rtl="0" eaLnBrk="1" fontAlgn="base" hangingPunct="1">
        <a:spcBef>
          <a:spcPct val="0"/>
        </a:spcBef>
        <a:spcAft>
          <a:spcPct val="0"/>
        </a:spcAft>
        <a:defRPr sz="4400">
          <a:solidFill>
            <a:schemeClr val="tx1"/>
          </a:solidFill>
          <a:latin typeface="Calibri" pitchFamily="34" charset="0"/>
          <a:ea typeface="ＭＳ Ｐゴシック" charset="0"/>
        </a:defRPr>
      </a:lvl4pPr>
      <a:lvl5pPr algn="ctr" rtl="0" eaLnBrk="1" fontAlgn="base" hangingPunct="1">
        <a:spcBef>
          <a:spcPct val="0"/>
        </a:spcBef>
        <a:spcAft>
          <a:spcPct val="0"/>
        </a:spcAft>
        <a:defRPr sz="4400">
          <a:solidFill>
            <a:schemeClr val="tx1"/>
          </a:solidFill>
          <a:latin typeface="Calibri" pitchFamily="34" charset="0"/>
          <a:ea typeface="ＭＳ Ｐゴシック" charset="0"/>
        </a:defRPr>
      </a:lvl5pPr>
      <a:lvl6pPr marL="457200" algn="ctr" rtl="0" eaLnBrk="1" fontAlgn="base" hangingPunct="1">
        <a:spcBef>
          <a:spcPct val="0"/>
        </a:spcBef>
        <a:spcAft>
          <a:spcPct val="0"/>
        </a:spcAft>
        <a:defRPr sz="4400">
          <a:solidFill>
            <a:schemeClr val="tx1"/>
          </a:solidFill>
          <a:latin typeface="Calibri" pitchFamily="34" charset="0"/>
        </a:defRPr>
      </a:lvl6pPr>
      <a:lvl7pPr marL="914400" algn="ctr" rtl="0" eaLnBrk="1" fontAlgn="base" hangingPunct="1">
        <a:spcBef>
          <a:spcPct val="0"/>
        </a:spcBef>
        <a:spcAft>
          <a:spcPct val="0"/>
        </a:spcAft>
        <a:defRPr sz="4400">
          <a:solidFill>
            <a:schemeClr val="tx1"/>
          </a:solidFill>
          <a:latin typeface="Calibri" pitchFamily="34" charset="0"/>
        </a:defRPr>
      </a:lvl7pPr>
      <a:lvl8pPr marL="1371600" algn="ctr" rtl="0" eaLnBrk="1" fontAlgn="base" hangingPunct="1">
        <a:spcBef>
          <a:spcPct val="0"/>
        </a:spcBef>
        <a:spcAft>
          <a:spcPct val="0"/>
        </a:spcAft>
        <a:defRPr sz="4400">
          <a:solidFill>
            <a:schemeClr val="tx1"/>
          </a:solidFill>
          <a:latin typeface="Calibri" pitchFamily="34" charset="0"/>
        </a:defRPr>
      </a:lvl8pPr>
      <a:lvl9pPr marL="1828800" algn="ctr" rtl="0" eaLnBrk="1" fontAlgn="base" hangingPunct="1">
        <a:spcBef>
          <a:spcPct val="0"/>
        </a:spcBef>
        <a:spcAft>
          <a:spcPct val="0"/>
        </a:spcAft>
        <a:defRPr sz="4400">
          <a:solidFill>
            <a:schemeClr val="tx1"/>
          </a:solidFill>
          <a:latin typeface="Calibri" pitchFamily="34" charset="0"/>
        </a:defRPr>
      </a:lvl9pPr>
    </p:titleStyle>
    <p:bodyStyle>
      <a:lvl1pPr marL="342900" indent="-342900" algn="l" rtl="0" eaLnBrk="1" fontAlgn="base" hangingPunct="1">
        <a:spcBef>
          <a:spcPct val="20000"/>
        </a:spcBef>
        <a:spcAft>
          <a:spcPct val="0"/>
        </a:spcAft>
        <a:buFont typeface="Arial" charset="0"/>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2050" name="Picture 65" descr="powerpoint1"/>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9" name="Rectangle 15"/>
          <p:cNvSpPr>
            <a:spLocks noChangeArrowheads="1"/>
          </p:cNvSpPr>
          <p:nvPr/>
        </p:nvSpPr>
        <p:spPr bwMode="auto">
          <a:xfrm>
            <a:off x="0" y="0"/>
            <a:ext cx="9169400" cy="6873875"/>
          </a:xfrm>
          <a:prstGeom prst="rect">
            <a:avLst/>
          </a:prstGeom>
          <a:noFill/>
          <a:ln w="0">
            <a:noFill/>
            <a:miter lim="800000"/>
            <a:headEnd/>
            <a:tailEnd/>
          </a:ln>
          <a:effectLst/>
        </p:spPr>
        <p:txBody>
          <a:bodyPr wrap="none" anchor="ctr"/>
          <a:lstStyle/>
          <a:p>
            <a:pPr eaLnBrk="0" hangingPunct="0">
              <a:spcBef>
                <a:spcPct val="20000"/>
              </a:spcBef>
              <a:defRPr/>
            </a:pPr>
            <a:endParaRPr lang="it-IT">
              <a:latin typeface="Arial" charset="0"/>
              <a:ea typeface="+mn-ea"/>
            </a:endParaRPr>
          </a:p>
        </p:txBody>
      </p:sp>
      <p:sp>
        <p:nvSpPr>
          <p:cNvPr id="2052" name="Rectangle 19"/>
          <p:cNvSpPr>
            <a:spLocks noGrp="1" noChangeAspect="1" noChangeArrowheads="1"/>
          </p:cNvSpPr>
          <p:nvPr>
            <p:ph type="title"/>
          </p:nvPr>
        </p:nvSpPr>
        <p:spPr bwMode="auto">
          <a:xfrm>
            <a:off x="2895598" y="3530217"/>
            <a:ext cx="5984431" cy="136315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b" anchorCtr="0" compatLnSpc="1">
            <a:prstTxWarp prst="textNoShape">
              <a:avLst/>
            </a:prstTxWarp>
          </a:bodyPr>
          <a:lstStyle/>
          <a:p>
            <a:pPr lvl="0"/>
            <a:r>
              <a:rPr lang="it-IT" dirty="0"/>
              <a:t>Titolo Presentazione</a:t>
            </a:r>
          </a:p>
        </p:txBody>
      </p:sp>
      <p:sp>
        <p:nvSpPr>
          <p:cNvPr id="2053" name="Rectangle 66"/>
          <p:cNvSpPr>
            <a:spLocks noGrp="1" noChangeArrowheads="1"/>
          </p:cNvSpPr>
          <p:nvPr>
            <p:ph type="body" idx="1"/>
          </p:nvPr>
        </p:nvSpPr>
        <p:spPr bwMode="auto">
          <a:xfrm>
            <a:off x="2895599" y="5103086"/>
            <a:ext cx="5984431" cy="135944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p>
            <a:pPr lvl="0"/>
            <a:r>
              <a:rPr lang="it-IT" dirty="0"/>
              <a:t>Fare clic per modificare il testo</a:t>
            </a:r>
          </a:p>
          <a:p>
            <a:pPr lvl="1"/>
            <a:r>
              <a:rPr lang="it-IT" dirty="0"/>
              <a:t>Testo</a:t>
            </a:r>
          </a:p>
          <a:p>
            <a:pPr lvl="2"/>
            <a:r>
              <a:rPr lang="it-IT" dirty="0"/>
              <a:t>Testo</a:t>
            </a:r>
          </a:p>
          <a:p>
            <a:pPr lvl="3"/>
            <a:r>
              <a:rPr lang="it-IT" dirty="0"/>
              <a:t>testo</a:t>
            </a:r>
          </a:p>
        </p:txBody>
      </p:sp>
    </p:spTree>
    <p:extLst>
      <p:ext uri="{BB962C8B-B14F-4D97-AF65-F5344CB8AC3E}">
        <p14:creationId xmlns:p14="http://schemas.microsoft.com/office/powerpoint/2010/main" val="4048614870"/>
      </p:ext>
    </p:extLst>
  </p:cSld>
  <p:clrMap bg1="lt1" tx1="dk1" bg2="lt2" tx2="dk2" accent1="accent1" accent2="accent2" accent3="accent3" accent4="accent4" accent5="accent5" accent6="accent6" hlink="hlink" folHlink="folHlink"/>
  <p:sldLayoutIdLst>
    <p:sldLayoutId id="2147483682" r:id="rId1"/>
    <p:sldLayoutId id="2147483683" r:id="rId2"/>
    <p:sldLayoutId id="2147483684" r:id="rId3"/>
  </p:sldLayoutIdLst>
  <p:hf hdr="0" ftr="0" dt="0"/>
  <p:txStyles>
    <p:titleStyle>
      <a:lvl1pPr algn="l" rtl="0" eaLnBrk="1" fontAlgn="base" hangingPunct="1">
        <a:spcBef>
          <a:spcPct val="0"/>
        </a:spcBef>
        <a:spcAft>
          <a:spcPct val="0"/>
        </a:spcAft>
        <a:defRPr sz="2200" b="1" baseline="0">
          <a:solidFill>
            <a:srgbClr val="003F6E"/>
          </a:solidFill>
          <a:latin typeface="+mj-lt"/>
          <a:ea typeface="ＭＳ Ｐゴシック" charset="0"/>
          <a:cs typeface="+mj-cs"/>
        </a:defRPr>
      </a:lvl1pPr>
      <a:lvl2pPr algn="l" rtl="0" eaLnBrk="1" fontAlgn="base" hangingPunct="1">
        <a:spcBef>
          <a:spcPct val="0"/>
        </a:spcBef>
        <a:spcAft>
          <a:spcPct val="0"/>
        </a:spcAft>
        <a:defRPr sz="2200" b="1">
          <a:solidFill>
            <a:srgbClr val="003F6E"/>
          </a:solidFill>
          <a:latin typeface="Arial" charset="0"/>
          <a:ea typeface="ＭＳ Ｐゴシック" charset="0"/>
        </a:defRPr>
      </a:lvl2pPr>
      <a:lvl3pPr algn="l" rtl="0" eaLnBrk="1" fontAlgn="base" hangingPunct="1">
        <a:spcBef>
          <a:spcPct val="0"/>
        </a:spcBef>
        <a:spcAft>
          <a:spcPct val="0"/>
        </a:spcAft>
        <a:defRPr sz="2200" b="1">
          <a:solidFill>
            <a:srgbClr val="003F6E"/>
          </a:solidFill>
          <a:latin typeface="Arial" charset="0"/>
          <a:ea typeface="ＭＳ Ｐゴシック" charset="0"/>
        </a:defRPr>
      </a:lvl3pPr>
      <a:lvl4pPr algn="l" rtl="0" eaLnBrk="1" fontAlgn="base" hangingPunct="1">
        <a:spcBef>
          <a:spcPct val="0"/>
        </a:spcBef>
        <a:spcAft>
          <a:spcPct val="0"/>
        </a:spcAft>
        <a:defRPr sz="2200" b="1">
          <a:solidFill>
            <a:srgbClr val="003F6E"/>
          </a:solidFill>
          <a:latin typeface="Arial" charset="0"/>
          <a:ea typeface="ＭＳ Ｐゴシック" charset="0"/>
        </a:defRPr>
      </a:lvl4pPr>
      <a:lvl5pPr algn="l" rtl="0" eaLnBrk="1" fontAlgn="base" hangingPunct="1">
        <a:spcBef>
          <a:spcPct val="0"/>
        </a:spcBef>
        <a:spcAft>
          <a:spcPct val="0"/>
        </a:spcAft>
        <a:defRPr sz="2200" b="1">
          <a:solidFill>
            <a:srgbClr val="003F6E"/>
          </a:solidFill>
          <a:latin typeface="Arial" charset="0"/>
          <a:ea typeface="ＭＳ Ｐゴシック" charset="0"/>
        </a:defRPr>
      </a:lvl5pPr>
      <a:lvl6pPr marL="457200" algn="l" rtl="0" eaLnBrk="1" fontAlgn="base" hangingPunct="1">
        <a:spcBef>
          <a:spcPct val="0"/>
        </a:spcBef>
        <a:spcAft>
          <a:spcPct val="0"/>
        </a:spcAft>
        <a:defRPr sz="2200" b="1">
          <a:solidFill>
            <a:srgbClr val="003F6E"/>
          </a:solidFill>
          <a:latin typeface="Arial" charset="0"/>
        </a:defRPr>
      </a:lvl6pPr>
      <a:lvl7pPr marL="914400" algn="l" rtl="0" eaLnBrk="1" fontAlgn="base" hangingPunct="1">
        <a:spcBef>
          <a:spcPct val="0"/>
        </a:spcBef>
        <a:spcAft>
          <a:spcPct val="0"/>
        </a:spcAft>
        <a:defRPr sz="2200" b="1">
          <a:solidFill>
            <a:srgbClr val="003F6E"/>
          </a:solidFill>
          <a:latin typeface="Arial" charset="0"/>
        </a:defRPr>
      </a:lvl7pPr>
      <a:lvl8pPr marL="1371600" algn="l" rtl="0" eaLnBrk="1" fontAlgn="base" hangingPunct="1">
        <a:spcBef>
          <a:spcPct val="0"/>
        </a:spcBef>
        <a:spcAft>
          <a:spcPct val="0"/>
        </a:spcAft>
        <a:defRPr sz="2200" b="1">
          <a:solidFill>
            <a:srgbClr val="003F6E"/>
          </a:solidFill>
          <a:latin typeface="Arial" charset="0"/>
        </a:defRPr>
      </a:lvl8pPr>
      <a:lvl9pPr marL="1828800" algn="l" rtl="0" eaLnBrk="1" fontAlgn="base" hangingPunct="1">
        <a:spcBef>
          <a:spcPct val="0"/>
        </a:spcBef>
        <a:spcAft>
          <a:spcPct val="0"/>
        </a:spcAft>
        <a:defRPr sz="2200" b="1">
          <a:solidFill>
            <a:srgbClr val="003F6E"/>
          </a:solidFill>
          <a:latin typeface="Arial" charset="0"/>
        </a:defRPr>
      </a:lvl9pPr>
    </p:titleStyle>
    <p:bodyStyle>
      <a:lvl1pPr marL="342900" indent="-342900" algn="l" rtl="0" eaLnBrk="1" fontAlgn="base" hangingPunct="1">
        <a:spcBef>
          <a:spcPct val="20000"/>
        </a:spcBef>
        <a:spcAft>
          <a:spcPct val="0"/>
        </a:spcAft>
        <a:buChar char="•"/>
        <a:defRPr sz="2000">
          <a:solidFill>
            <a:schemeClr val="tx2"/>
          </a:solidFill>
          <a:latin typeface="+mn-lt"/>
          <a:ea typeface="ＭＳ Ｐゴシック" charset="0"/>
          <a:cs typeface="+mn-cs"/>
        </a:defRPr>
      </a:lvl1pPr>
      <a:lvl2pPr marL="742950" indent="-285750" algn="l" rtl="0" eaLnBrk="1" fontAlgn="base" hangingPunct="1">
        <a:spcBef>
          <a:spcPct val="20000"/>
        </a:spcBef>
        <a:spcAft>
          <a:spcPct val="0"/>
        </a:spcAft>
        <a:buClr>
          <a:srgbClr val="004C80"/>
        </a:buClr>
        <a:buSzPct val="85000"/>
        <a:buFont typeface="Wingdings" charset="0"/>
        <a:buChar char="§"/>
        <a:defRPr sz="2000">
          <a:solidFill>
            <a:schemeClr val="tx2"/>
          </a:solidFill>
          <a:latin typeface="+mn-lt"/>
          <a:ea typeface="ＭＳ Ｐゴシック" charset="0"/>
        </a:defRPr>
      </a:lvl2pPr>
      <a:lvl3pPr marL="1143000" indent="-228600" algn="l" rtl="0" eaLnBrk="1" fontAlgn="base" hangingPunct="1">
        <a:spcBef>
          <a:spcPct val="20000"/>
        </a:spcBef>
        <a:spcAft>
          <a:spcPct val="0"/>
        </a:spcAft>
        <a:buClr>
          <a:srgbClr val="004D82"/>
        </a:buClr>
        <a:buChar char="•"/>
        <a:defRPr sz="2400">
          <a:solidFill>
            <a:schemeClr val="tx2"/>
          </a:solidFill>
          <a:latin typeface="+mn-lt"/>
          <a:ea typeface="ＭＳ Ｐゴシック" charset="0"/>
        </a:defRPr>
      </a:lvl3pPr>
      <a:lvl4pPr marL="1600200" indent="-228600" algn="l" rtl="0" eaLnBrk="1" fontAlgn="base" hangingPunct="1">
        <a:spcBef>
          <a:spcPct val="20000"/>
        </a:spcBef>
        <a:spcAft>
          <a:spcPct val="0"/>
        </a:spcAft>
        <a:buClr>
          <a:srgbClr val="004C80"/>
        </a:buClr>
        <a:buChar char="–"/>
        <a:defRPr sz="2000">
          <a:solidFill>
            <a:schemeClr val="tx2"/>
          </a:solidFill>
          <a:latin typeface="+mn-lt"/>
          <a:ea typeface="ＭＳ Ｐゴシック" charset="0"/>
        </a:defRPr>
      </a:lvl4pPr>
      <a:lvl5pPr marL="2057400" indent="-228600" algn="l" rtl="0" eaLnBrk="1" fontAlgn="base" hangingPunct="1">
        <a:spcBef>
          <a:spcPct val="20000"/>
        </a:spcBef>
        <a:spcAft>
          <a:spcPct val="0"/>
        </a:spcAft>
        <a:buChar char="»"/>
        <a:defRPr sz="2000">
          <a:solidFill>
            <a:schemeClr val="tx1"/>
          </a:solidFill>
          <a:latin typeface="Minion Web" pitchFamily="18" charset="0"/>
          <a:ea typeface="ＭＳ Ｐゴシック" charset="0"/>
        </a:defRPr>
      </a:lvl5pPr>
      <a:lvl6pPr marL="2514600" indent="-228600" algn="l" rtl="0" eaLnBrk="1" fontAlgn="base" hangingPunct="1">
        <a:spcBef>
          <a:spcPct val="20000"/>
        </a:spcBef>
        <a:spcAft>
          <a:spcPct val="0"/>
        </a:spcAft>
        <a:buChar char="»"/>
        <a:defRPr sz="2000">
          <a:solidFill>
            <a:schemeClr val="tx1"/>
          </a:solidFill>
          <a:latin typeface="Minion Web" pitchFamily="18" charset="0"/>
        </a:defRPr>
      </a:lvl6pPr>
      <a:lvl7pPr marL="2971800" indent="-228600" algn="l" rtl="0" eaLnBrk="1" fontAlgn="base" hangingPunct="1">
        <a:spcBef>
          <a:spcPct val="20000"/>
        </a:spcBef>
        <a:spcAft>
          <a:spcPct val="0"/>
        </a:spcAft>
        <a:buChar char="»"/>
        <a:defRPr sz="2000">
          <a:solidFill>
            <a:schemeClr val="tx1"/>
          </a:solidFill>
          <a:latin typeface="Minion Web" pitchFamily="18" charset="0"/>
        </a:defRPr>
      </a:lvl7pPr>
      <a:lvl8pPr marL="3429000" indent="-228600" algn="l" rtl="0" eaLnBrk="1" fontAlgn="base" hangingPunct="1">
        <a:spcBef>
          <a:spcPct val="20000"/>
        </a:spcBef>
        <a:spcAft>
          <a:spcPct val="0"/>
        </a:spcAft>
        <a:buChar char="»"/>
        <a:defRPr sz="2000">
          <a:solidFill>
            <a:schemeClr val="tx1"/>
          </a:solidFill>
          <a:latin typeface="Minion Web" pitchFamily="18" charset="0"/>
        </a:defRPr>
      </a:lvl8pPr>
      <a:lvl9pPr marL="3886200" indent="-228600" algn="l" rtl="0" eaLnBrk="1" fontAlgn="base" hangingPunct="1">
        <a:spcBef>
          <a:spcPct val="20000"/>
        </a:spcBef>
        <a:spcAft>
          <a:spcPct val="0"/>
        </a:spcAft>
        <a:buChar char="»"/>
        <a:defRPr sz="2000">
          <a:solidFill>
            <a:schemeClr val="tx1"/>
          </a:solidFill>
          <a:latin typeface="Minion Web" pitchFamily="18" charset="0"/>
        </a:defRPr>
      </a:lvl9pPr>
    </p:bodyStyle>
    <p:other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6.xml"/><Relationship Id="rId1" Type="http://schemas.openxmlformats.org/officeDocument/2006/relationships/slideLayout" Target="../slideLayouts/slideLayout5.xml"/><Relationship Id="rId6" Type="http://schemas.openxmlformats.org/officeDocument/2006/relationships/image" Target="../media/image42.png"/><Relationship Id="rId5" Type="http://schemas.openxmlformats.org/officeDocument/2006/relationships/image" Target="../media/image41.png"/><Relationship Id="rId4" Type="http://schemas.openxmlformats.org/officeDocument/2006/relationships/image" Target="../media/image40.png"/></Relationships>
</file>

<file path=ppt/slides/_rels/slide11.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7.xml"/><Relationship Id="rId1" Type="http://schemas.openxmlformats.org/officeDocument/2006/relationships/slideLayout" Target="../slideLayouts/slideLayout5.xml"/><Relationship Id="rId5" Type="http://schemas.openxmlformats.org/officeDocument/2006/relationships/image" Target="../media/image45.jpeg"/><Relationship Id="rId4" Type="http://schemas.openxmlformats.org/officeDocument/2006/relationships/image" Target="../media/image44.png"/></Relationships>
</file>

<file path=ppt/slides/_rels/slide12.xml.rels><?xml version="1.0" encoding="UTF-8" standalone="yes"?>
<Relationships xmlns="http://schemas.openxmlformats.org/package/2006/relationships"><Relationship Id="rId3" Type="http://schemas.openxmlformats.org/officeDocument/2006/relationships/image" Target="../media/image5.jpeg"/><Relationship Id="rId7" Type="http://schemas.openxmlformats.org/officeDocument/2006/relationships/image" Target="../media/image49.svg"/><Relationship Id="rId2" Type="http://schemas.openxmlformats.org/officeDocument/2006/relationships/notesSlide" Target="../notesSlides/notesSlide8.xml"/><Relationship Id="rId1" Type="http://schemas.openxmlformats.org/officeDocument/2006/relationships/slideLayout" Target="../slideLayouts/slideLayout5.xml"/><Relationship Id="rId6" Type="http://schemas.openxmlformats.org/officeDocument/2006/relationships/image" Target="../media/image48.png"/><Relationship Id="rId5" Type="http://schemas.openxmlformats.org/officeDocument/2006/relationships/image" Target="../media/image47.svg"/><Relationship Id="rId4" Type="http://schemas.openxmlformats.org/officeDocument/2006/relationships/image" Target="../media/image46.png"/></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1.xml"/><Relationship Id="rId6" Type="http://schemas.openxmlformats.org/officeDocument/2006/relationships/image" Target="../media/image5.jpeg"/><Relationship Id="rId5" Type="http://schemas.openxmlformats.org/officeDocument/2006/relationships/hyperlink" Target="https://www.ptvgroup.com/it/" TargetMode="External"/><Relationship Id="rId4" Type="http://schemas.openxmlformats.org/officeDocument/2006/relationships/image" Target="../media/image4.png"/><Relationship Id="rId9" Type="http://schemas.openxmlformats.org/officeDocument/2006/relationships/image" Target="../media/image8.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7" Type="http://schemas.openxmlformats.org/officeDocument/2006/relationships/image" Target="../media/image12.svg"/><Relationship Id="rId2" Type="http://schemas.openxmlformats.org/officeDocument/2006/relationships/slideLayout" Target="../slideLayouts/slideLayout5.xml"/><Relationship Id="rId1" Type="http://schemas.openxmlformats.org/officeDocument/2006/relationships/themeOverride" Target="../theme/themeOverride1.xml"/><Relationship Id="rId6" Type="http://schemas.openxmlformats.org/officeDocument/2006/relationships/image" Target="../media/image11.png"/><Relationship Id="rId5" Type="http://schemas.openxmlformats.org/officeDocument/2006/relationships/image" Target="../media/image10.svg"/><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slideLayout" Target="../slideLayouts/slideLayout5.xm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slides/_rels/slide5.xml.rels><?xml version="1.0" encoding="UTF-8" standalone="yes"?>
<Relationships xmlns="http://schemas.openxmlformats.org/package/2006/relationships"><Relationship Id="rId8" Type="http://schemas.openxmlformats.org/officeDocument/2006/relationships/image" Target="../media/image25.png"/><Relationship Id="rId3" Type="http://schemas.openxmlformats.org/officeDocument/2006/relationships/image" Target="../media/image20.svg"/><Relationship Id="rId7" Type="http://schemas.openxmlformats.org/officeDocument/2006/relationships/image" Target="../media/image24.svg"/><Relationship Id="rId2" Type="http://schemas.openxmlformats.org/officeDocument/2006/relationships/image" Target="../media/image19.png"/><Relationship Id="rId1" Type="http://schemas.openxmlformats.org/officeDocument/2006/relationships/slideLayout" Target="../slideLayouts/slideLayout5.xml"/><Relationship Id="rId6" Type="http://schemas.openxmlformats.org/officeDocument/2006/relationships/image" Target="../media/image23.png"/><Relationship Id="rId11" Type="http://schemas.openxmlformats.org/officeDocument/2006/relationships/image" Target="../media/image28.svg"/><Relationship Id="rId5" Type="http://schemas.openxmlformats.org/officeDocument/2006/relationships/image" Target="../media/image22.svg"/><Relationship Id="rId10" Type="http://schemas.openxmlformats.org/officeDocument/2006/relationships/image" Target="../media/image27.png"/><Relationship Id="rId4" Type="http://schemas.openxmlformats.org/officeDocument/2006/relationships/image" Target="../media/image21.png"/><Relationship Id="rId9" Type="http://schemas.openxmlformats.org/officeDocument/2006/relationships/image" Target="../media/image26.svg"/></Relationships>
</file>

<file path=ppt/slides/_rels/slide6.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3.xml"/><Relationship Id="rId1" Type="http://schemas.openxmlformats.org/officeDocument/2006/relationships/slideLayout" Target="../slideLayouts/slideLayout5.xml"/><Relationship Id="rId6" Type="http://schemas.openxmlformats.org/officeDocument/2006/relationships/image" Target="../media/image32.svg"/><Relationship Id="rId5" Type="http://schemas.openxmlformats.org/officeDocument/2006/relationships/image" Target="../media/image31.png"/><Relationship Id="rId4" Type="http://schemas.openxmlformats.org/officeDocument/2006/relationships/image" Target="../media/image30.svg"/></Relationships>
</file>

<file path=ppt/slides/_rels/slide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xml"/><Relationship Id="rId1" Type="http://schemas.openxmlformats.org/officeDocument/2006/relationships/slideLayout" Target="../slideLayouts/slideLayout5.xml"/><Relationship Id="rId4" Type="http://schemas.openxmlformats.org/officeDocument/2006/relationships/image" Target="../media/image34.svg"/></Relationships>
</file>

<file path=ppt/slides/_rels/slide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slideLayout" Target="../slideLayouts/slideLayout5.xml"/><Relationship Id="rId1" Type="http://schemas.openxmlformats.org/officeDocument/2006/relationships/themeOverride" Target="../theme/themeOverride2.xml"/><Relationship Id="rId4" Type="http://schemas.openxmlformats.org/officeDocument/2006/relationships/image" Target="../media/image35.png"/></Relationships>
</file>

<file path=ppt/slides/_rels/slide9.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5.xml"/><Relationship Id="rId5" Type="http://schemas.openxmlformats.org/officeDocument/2006/relationships/image" Target="../media/image38.png"/><Relationship Id="rId4" Type="http://schemas.openxmlformats.org/officeDocument/2006/relationships/image" Target="../media/image37.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olo 2"/>
          <p:cNvSpPr>
            <a:spLocks noGrp="1"/>
          </p:cNvSpPr>
          <p:nvPr>
            <p:ph type="title"/>
          </p:nvPr>
        </p:nvSpPr>
        <p:spPr>
          <a:xfrm>
            <a:off x="2895598" y="4070555"/>
            <a:ext cx="5984431" cy="822815"/>
          </a:xfrm>
        </p:spPr>
        <p:txBody>
          <a:bodyPr/>
          <a:lstStyle/>
          <a:p>
            <a:r>
              <a:rPr lang="it-IT" dirty="0"/>
              <a:t>PTV Visum: </a:t>
            </a:r>
            <a:r>
              <a:rPr lang="it-IT" b="0" dirty="0"/>
              <a:t>presentazione per l’ampliamento del sito di modellistica</a:t>
            </a:r>
          </a:p>
        </p:txBody>
      </p:sp>
      <p:sp>
        <p:nvSpPr>
          <p:cNvPr id="4" name="Segnaposto contenuto 3"/>
          <p:cNvSpPr>
            <a:spLocks noGrp="1"/>
          </p:cNvSpPr>
          <p:nvPr>
            <p:ph idx="1"/>
          </p:nvPr>
        </p:nvSpPr>
        <p:spPr>
          <a:xfrm>
            <a:off x="2895599" y="5175250"/>
            <a:ext cx="6089651" cy="1069907"/>
          </a:xfrm>
        </p:spPr>
        <p:txBody>
          <a:bodyPr/>
          <a:lstStyle/>
          <a:p>
            <a:pPr marL="0" indent="0">
              <a:buNone/>
            </a:pPr>
            <a:r>
              <a:rPr lang="it-IT" b="1" dirty="0">
                <a:solidFill>
                  <a:srgbClr val="000000"/>
                </a:solidFill>
              </a:rPr>
              <a:t>Studente:</a:t>
            </a:r>
            <a:r>
              <a:rPr lang="it-IT" dirty="0">
                <a:solidFill>
                  <a:srgbClr val="000000"/>
                </a:solidFill>
              </a:rPr>
              <a:t> Francesco Procopio </a:t>
            </a:r>
            <a:r>
              <a:rPr lang="it-IT" sz="1400" dirty="0">
                <a:solidFill>
                  <a:srgbClr val="000000"/>
                </a:solidFill>
              </a:rPr>
              <a:t>(928493)</a:t>
            </a:r>
            <a:endParaRPr lang="it-IT" dirty="0">
              <a:solidFill>
                <a:srgbClr val="000000"/>
              </a:solidFill>
            </a:endParaRPr>
          </a:p>
          <a:p>
            <a:pPr marL="0" indent="0">
              <a:buNone/>
            </a:pPr>
            <a:endParaRPr lang="it-IT" sz="1000" b="1" dirty="0">
              <a:solidFill>
                <a:schemeClr val="tx1"/>
              </a:solidFill>
            </a:endParaRPr>
          </a:p>
          <a:p>
            <a:pPr marL="0" indent="0">
              <a:buNone/>
            </a:pPr>
            <a:r>
              <a:rPr lang="it-IT" b="1" dirty="0">
                <a:solidFill>
                  <a:schemeClr val="tx1"/>
                </a:solidFill>
              </a:rPr>
              <a:t>Professore: </a:t>
            </a:r>
            <a:r>
              <a:rPr lang="it-IT" dirty="0">
                <a:solidFill>
                  <a:schemeClr val="tx1"/>
                </a:solidFill>
              </a:rPr>
              <a:t>Giorgio </a:t>
            </a:r>
            <a:r>
              <a:rPr lang="it-IT" dirty="0" err="1">
                <a:solidFill>
                  <a:schemeClr val="tx1"/>
                </a:solidFill>
              </a:rPr>
              <a:t>Guariso</a:t>
            </a:r>
            <a:endParaRPr lang="it-IT" dirty="0">
              <a:solidFill>
                <a:schemeClr val="tx1"/>
              </a:solidFill>
            </a:endParaRPr>
          </a:p>
        </p:txBody>
      </p:sp>
      <p:sp>
        <p:nvSpPr>
          <p:cNvPr id="5" name="Segnaposto contenuto 4"/>
          <p:cNvSpPr>
            <a:spLocks noGrp="1"/>
          </p:cNvSpPr>
          <p:nvPr>
            <p:ph sz="quarter" idx="10"/>
          </p:nvPr>
        </p:nvSpPr>
        <p:spPr>
          <a:xfrm>
            <a:off x="2804582" y="95250"/>
            <a:ext cx="6339417" cy="1524000"/>
          </a:xfrm>
        </p:spPr>
        <p:txBody>
          <a:bodyPr/>
          <a:lstStyle/>
          <a:p>
            <a:pPr marL="0" indent="0" algn="ctr">
              <a:lnSpc>
                <a:spcPct val="90000"/>
              </a:lnSpc>
              <a:buNone/>
            </a:pPr>
            <a:r>
              <a:rPr lang="it-IT" sz="1600" dirty="0"/>
              <a:t>Scuola di Ingegneria Civile, Ambientale e Territoriale</a:t>
            </a:r>
          </a:p>
          <a:p>
            <a:pPr marL="0" indent="0" algn="ctr">
              <a:lnSpc>
                <a:spcPct val="90000"/>
              </a:lnSpc>
              <a:buNone/>
            </a:pPr>
            <a:endParaRPr lang="it-IT" sz="1000" dirty="0"/>
          </a:p>
          <a:p>
            <a:pPr marL="0" indent="0" algn="ctr">
              <a:lnSpc>
                <a:spcPct val="90000"/>
              </a:lnSpc>
              <a:buNone/>
            </a:pPr>
            <a:r>
              <a:rPr lang="it-IT" sz="1800" dirty="0"/>
              <a:t>Corso di Laurea Magistrale in</a:t>
            </a:r>
          </a:p>
          <a:p>
            <a:pPr marL="0" indent="0" algn="ctr">
              <a:lnSpc>
                <a:spcPct val="90000"/>
              </a:lnSpc>
              <a:buNone/>
            </a:pPr>
            <a:r>
              <a:rPr lang="it-IT" sz="1800" dirty="0"/>
              <a:t>Ingegneria Civile Infrastrutture di Trasporto</a:t>
            </a:r>
          </a:p>
          <a:p>
            <a:pPr marL="0" indent="0" algn="ctr">
              <a:lnSpc>
                <a:spcPct val="90000"/>
              </a:lnSpc>
              <a:buNone/>
            </a:pPr>
            <a:endParaRPr lang="it-IT" sz="1000" dirty="0"/>
          </a:p>
          <a:p>
            <a:pPr marL="0" indent="0" algn="ctr">
              <a:lnSpc>
                <a:spcPct val="90000"/>
              </a:lnSpc>
              <a:buNone/>
            </a:pPr>
            <a:r>
              <a:rPr lang="it-IT" sz="1400" dirty="0"/>
              <a:t>Anno Accademico 2018 – 2019</a:t>
            </a:r>
          </a:p>
        </p:txBody>
      </p:sp>
      <p:pic>
        <p:nvPicPr>
          <p:cNvPr id="8" name="Immagine 7" descr="logoPoliMi.png"/>
          <p:cNvPicPr>
            <a:picLocks noChangeAspect="1"/>
          </p:cNvPicPr>
          <p:nvPr/>
        </p:nvPicPr>
        <p:blipFill>
          <a:blip r:embed="rId3" cstate="email">
            <a:extLst>
              <a:ext uri="{28A0092B-C50C-407E-A947-70E740481C1C}">
                <a14:useLocalDpi xmlns:a14="http://schemas.microsoft.com/office/drawing/2010/main" val="0"/>
              </a:ext>
            </a:extLst>
          </a:blip>
          <a:stretch>
            <a:fillRect/>
          </a:stretch>
        </p:blipFill>
        <p:spPr>
          <a:xfrm>
            <a:off x="508000" y="4893370"/>
            <a:ext cx="1530713" cy="1530713"/>
          </a:xfrm>
          <a:prstGeom prst="rect">
            <a:avLst/>
          </a:prstGeom>
        </p:spPr>
      </p:pic>
      <p:sp>
        <p:nvSpPr>
          <p:cNvPr id="6" name="Segnaposto contenuto 4">
            <a:extLst>
              <a:ext uri="{FF2B5EF4-FFF2-40B4-BE49-F238E27FC236}">
                <a16:creationId xmlns:a16="http://schemas.microsoft.com/office/drawing/2014/main" id="{F9F1CCAC-8E5B-4242-AF52-77E0D349E093}"/>
              </a:ext>
            </a:extLst>
          </p:cNvPr>
          <p:cNvSpPr txBox="1">
            <a:spLocks/>
          </p:cNvSpPr>
          <p:nvPr/>
        </p:nvSpPr>
        <p:spPr bwMode="auto">
          <a:xfrm>
            <a:off x="2895598" y="3458497"/>
            <a:ext cx="6339417" cy="3242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vert="horz" wrap="square" lIns="0" tIns="0" rIns="0" bIns="0" numCol="1" anchor="t" anchorCtr="0" compatLnSpc="1">
            <a:prstTxWarp prst="textNoShape">
              <a:avLst/>
            </a:prstTxWarp>
          </a:bodyPr>
          <a:lstStyle>
            <a:lvl1pPr marL="342900" indent="-342900" algn="l" rtl="0" eaLnBrk="0" fontAlgn="base" hangingPunct="0">
              <a:spcBef>
                <a:spcPct val="20000"/>
              </a:spcBef>
              <a:spcAft>
                <a:spcPct val="0"/>
              </a:spcAft>
              <a:buChar char="•"/>
              <a:defRPr sz="2000">
                <a:solidFill>
                  <a:schemeClr val="tx2"/>
                </a:solidFill>
                <a:latin typeface="+mn-lt"/>
                <a:ea typeface="ＭＳ Ｐゴシック" charset="0"/>
                <a:cs typeface="+mn-cs"/>
              </a:defRPr>
            </a:lvl1pPr>
            <a:lvl2pPr marL="742950" indent="-285750" algn="l" rtl="0" eaLnBrk="0" fontAlgn="base" hangingPunct="0">
              <a:spcBef>
                <a:spcPct val="20000"/>
              </a:spcBef>
              <a:spcAft>
                <a:spcPct val="0"/>
              </a:spcAft>
              <a:buClr>
                <a:srgbClr val="004C80"/>
              </a:buClr>
              <a:buSzPct val="85000"/>
              <a:buFont typeface="Wingdings" charset="0"/>
              <a:buChar char="§"/>
              <a:defRPr sz="2000">
                <a:solidFill>
                  <a:schemeClr val="tx2"/>
                </a:solidFill>
                <a:latin typeface="+mn-lt"/>
                <a:ea typeface="ＭＳ Ｐゴシック" charset="0"/>
              </a:defRPr>
            </a:lvl2pPr>
            <a:lvl3pPr marL="1143000" indent="-228600" algn="l" rtl="0" eaLnBrk="0" fontAlgn="base" hangingPunct="0">
              <a:spcBef>
                <a:spcPct val="20000"/>
              </a:spcBef>
              <a:spcAft>
                <a:spcPct val="0"/>
              </a:spcAft>
              <a:buClr>
                <a:srgbClr val="004D82"/>
              </a:buClr>
              <a:buChar char="•"/>
              <a:defRPr sz="2400">
                <a:solidFill>
                  <a:schemeClr val="tx2"/>
                </a:solidFill>
                <a:latin typeface="+mn-lt"/>
                <a:ea typeface="ＭＳ Ｐゴシック" charset="0"/>
              </a:defRPr>
            </a:lvl3pPr>
            <a:lvl4pPr marL="1600200" indent="-228600" algn="l" rtl="0" eaLnBrk="0" fontAlgn="base" hangingPunct="0">
              <a:spcBef>
                <a:spcPct val="20000"/>
              </a:spcBef>
              <a:spcAft>
                <a:spcPct val="0"/>
              </a:spcAft>
              <a:buClr>
                <a:srgbClr val="004C80"/>
              </a:buClr>
              <a:buChar char="–"/>
              <a:defRPr sz="2000">
                <a:solidFill>
                  <a:schemeClr val="tx2"/>
                </a:solidFill>
                <a:latin typeface="+mn-lt"/>
                <a:ea typeface="ＭＳ Ｐゴシック" charset="0"/>
              </a:defRPr>
            </a:lvl4pPr>
            <a:lvl5pPr marL="2057400" indent="-228600" algn="l" rtl="0" eaLnBrk="0" fontAlgn="base" hangingPunct="0">
              <a:spcBef>
                <a:spcPct val="20000"/>
              </a:spcBef>
              <a:spcAft>
                <a:spcPct val="0"/>
              </a:spcAft>
              <a:buChar char="»"/>
              <a:defRPr sz="2000">
                <a:solidFill>
                  <a:schemeClr val="tx1"/>
                </a:solidFill>
                <a:latin typeface="Minion Web" pitchFamily="18" charset="0"/>
                <a:ea typeface="ＭＳ Ｐゴシック" charset="0"/>
              </a:defRPr>
            </a:lvl5pPr>
            <a:lvl6pPr marL="2514600" indent="-228600" algn="l" rtl="0" fontAlgn="base">
              <a:spcBef>
                <a:spcPct val="20000"/>
              </a:spcBef>
              <a:spcAft>
                <a:spcPct val="0"/>
              </a:spcAft>
              <a:buChar char="»"/>
              <a:defRPr sz="2000">
                <a:solidFill>
                  <a:schemeClr val="tx1"/>
                </a:solidFill>
                <a:latin typeface="Minion Web" pitchFamily="18" charset="0"/>
              </a:defRPr>
            </a:lvl6pPr>
            <a:lvl7pPr marL="2971800" indent="-228600" algn="l" rtl="0" fontAlgn="base">
              <a:spcBef>
                <a:spcPct val="20000"/>
              </a:spcBef>
              <a:spcAft>
                <a:spcPct val="0"/>
              </a:spcAft>
              <a:buChar char="»"/>
              <a:defRPr sz="2000">
                <a:solidFill>
                  <a:schemeClr val="tx1"/>
                </a:solidFill>
                <a:latin typeface="Minion Web" pitchFamily="18" charset="0"/>
              </a:defRPr>
            </a:lvl7pPr>
            <a:lvl8pPr marL="3429000" indent="-228600" algn="l" rtl="0" fontAlgn="base">
              <a:spcBef>
                <a:spcPct val="20000"/>
              </a:spcBef>
              <a:spcAft>
                <a:spcPct val="0"/>
              </a:spcAft>
              <a:buChar char="»"/>
              <a:defRPr sz="2000">
                <a:solidFill>
                  <a:schemeClr val="tx1"/>
                </a:solidFill>
                <a:latin typeface="Minion Web" pitchFamily="18" charset="0"/>
              </a:defRPr>
            </a:lvl8pPr>
            <a:lvl9pPr marL="3886200" indent="-228600" algn="l" rtl="0" fontAlgn="base">
              <a:spcBef>
                <a:spcPct val="20000"/>
              </a:spcBef>
              <a:spcAft>
                <a:spcPct val="0"/>
              </a:spcAft>
              <a:buChar char="»"/>
              <a:defRPr sz="2000">
                <a:solidFill>
                  <a:schemeClr val="tx1"/>
                </a:solidFill>
                <a:latin typeface="Minion Web" pitchFamily="18" charset="0"/>
              </a:defRPr>
            </a:lvl9pPr>
          </a:lstStyle>
          <a:p>
            <a:pPr marL="0" indent="0">
              <a:lnSpc>
                <a:spcPct val="90000"/>
              </a:lnSpc>
              <a:buFontTx/>
              <a:buNone/>
            </a:pPr>
            <a:r>
              <a:rPr lang="it-IT" sz="1800" kern="0" dirty="0"/>
              <a:t>Corso di Modellistica e Simulazione</a:t>
            </a:r>
            <a:endParaRPr lang="it-IT" sz="1400" kern="0" dirty="0"/>
          </a:p>
        </p:txBody>
      </p:sp>
    </p:spTree>
    <p:extLst>
      <p:ext uri="{BB962C8B-B14F-4D97-AF65-F5344CB8AC3E}">
        <p14:creationId xmlns:p14="http://schemas.microsoft.com/office/powerpoint/2010/main" val="2572022632"/>
      </p:ext>
    </p:extLst>
  </p:cSld>
  <p:clrMapOvr>
    <a:masterClrMapping/>
  </p:clrMapOvr>
  <mc:AlternateContent xmlns:mc="http://schemas.openxmlformats.org/markup-compatibility/2006" xmlns:p14="http://schemas.microsoft.com/office/powerpoint/2010/main">
    <mc:Choice Requires="p14">
      <p:transition spd="med" p14:dur="700" advTm="19458">
        <p:fade/>
      </p:transition>
    </mc:Choice>
    <mc:Fallback xmlns="">
      <p:transition spd="med" advTm="19458">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Step per la modellazione (2/2)</a:t>
            </a:r>
          </a:p>
        </p:txBody>
      </p:sp>
      <p:sp>
        <p:nvSpPr>
          <p:cNvPr id="9" name="CasellaDiTesto 8">
            <a:extLst>
              <a:ext uri="{FF2B5EF4-FFF2-40B4-BE49-F238E27FC236}">
                <a16:creationId xmlns:a16="http://schemas.microsoft.com/office/drawing/2014/main" id="{47B2BEDD-DB13-44FE-9FB2-8224F172A07C}"/>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grpSp>
        <p:nvGrpSpPr>
          <p:cNvPr id="8" name="Gruppo 7">
            <a:extLst>
              <a:ext uri="{FF2B5EF4-FFF2-40B4-BE49-F238E27FC236}">
                <a16:creationId xmlns:a16="http://schemas.microsoft.com/office/drawing/2014/main" id="{5761BCFF-D62A-4F16-8EF9-574EDF467040}"/>
              </a:ext>
            </a:extLst>
          </p:cNvPr>
          <p:cNvGrpSpPr/>
          <p:nvPr/>
        </p:nvGrpSpPr>
        <p:grpSpPr>
          <a:xfrm>
            <a:off x="255611" y="1056504"/>
            <a:ext cx="4208234" cy="4185761"/>
            <a:chOff x="255611" y="1086000"/>
            <a:chExt cx="4208234" cy="4185761"/>
          </a:xfrm>
        </p:grpSpPr>
        <p:sp>
          <p:nvSpPr>
            <p:cNvPr id="18" name="Rettangolo 17">
              <a:extLst>
                <a:ext uri="{FF2B5EF4-FFF2-40B4-BE49-F238E27FC236}">
                  <a16:creationId xmlns:a16="http://schemas.microsoft.com/office/drawing/2014/main" id="{B4D8F882-F139-4D39-BBF8-CCC8EABA09DC}"/>
                </a:ext>
              </a:extLst>
            </p:cNvPr>
            <p:cNvSpPr/>
            <p:nvPr/>
          </p:nvSpPr>
          <p:spPr>
            <a:xfrm>
              <a:off x="659172" y="1086000"/>
              <a:ext cx="3804673" cy="4185761"/>
            </a:xfrm>
            <a:prstGeom prst="rect">
              <a:avLst/>
            </a:prstGeom>
          </p:spPr>
          <p:txBody>
            <a:bodyPr wrap="square">
              <a:spAutoFit/>
            </a:bodyPr>
            <a:lstStyle/>
            <a:p>
              <a:pPr fontAlgn="t"/>
              <a:r>
                <a:rPr lang="it-IT" sz="1400" b="1" dirty="0">
                  <a:solidFill>
                    <a:schemeClr val="tx1">
                      <a:lumMod val="65000"/>
                      <a:lumOff val="35000"/>
                    </a:schemeClr>
                  </a:solidFill>
                  <a:latin typeface="Avenir"/>
                </a:rPr>
                <a:t>Inserire un arco e una nuova linea di TPL</a:t>
              </a:r>
            </a:p>
            <a:p>
              <a:pPr algn="just" fontAlgn="t"/>
              <a:r>
                <a:rPr lang="it-IT" sz="1400" dirty="0">
                  <a:solidFill>
                    <a:schemeClr val="tx1">
                      <a:lumMod val="65000"/>
                      <a:lumOff val="35000"/>
                    </a:schemeClr>
                  </a:solidFill>
                  <a:latin typeface="Avenir"/>
                </a:rPr>
                <a:t>Spostandosi dalla modalità editabili a quella per le modifiche (simbolo        ) e selezionando dalla finestra Rete il tasto Nodi si possono aggiungere due nodi per un nuovo arco. Spostandosi poi sul comando arco si può generare tale elemento. Tramite una box di dialogo si scelgono le caratteristiche dell’arco e si ripete l’assegnazione per verificare se gli utenti utilizzano questo nuovo arco.</a:t>
              </a:r>
            </a:p>
            <a:p>
              <a:pPr algn="just" fontAlgn="t"/>
              <a:r>
                <a:rPr lang="it-IT" sz="1400" dirty="0">
                  <a:solidFill>
                    <a:schemeClr val="tx1">
                      <a:lumMod val="65000"/>
                      <a:lumOff val="35000"/>
                    </a:schemeClr>
                  </a:solidFill>
                  <a:latin typeface="Avenir"/>
                </a:rPr>
                <a:t>Ripetendo la procedura precedente ma creando un nuovo Percorso </a:t>
              </a:r>
              <a:r>
                <a:rPr lang="it-IT" sz="1400" dirty="0" err="1">
                  <a:solidFill>
                    <a:schemeClr val="tx1">
                      <a:lumMod val="65000"/>
                      <a:lumOff val="35000"/>
                    </a:schemeClr>
                  </a:solidFill>
                  <a:latin typeface="Avenir"/>
                </a:rPr>
                <a:t>TPr</a:t>
              </a:r>
              <a:r>
                <a:rPr lang="it-IT" sz="1400" dirty="0">
                  <a:solidFill>
                    <a:schemeClr val="tx1">
                      <a:lumMod val="65000"/>
                      <a:lumOff val="35000"/>
                    </a:schemeClr>
                  </a:solidFill>
                  <a:latin typeface="Avenir"/>
                </a:rPr>
                <a:t> si può quindi decidere di far transitare sull’arco precedente una nuova linea di bus pubblico che passi sull’arco appena creato e che vada in entrambe le direzioni. </a:t>
              </a:r>
            </a:p>
            <a:p>
              <a:pPr algn="just" fontAlgn="t"/>
              <a:r>
                <a:rPr lang="it-IT" sz="1400" dirty="0">
                  <a:solidFill>
                    <a:schemeClr val="tx1">
                      <a:lumMod val="65000"/>
                      <a:lumOff val="35000"/>
                    </a:schemeClr>
                  </a:solidFill>
                  <a:latin typeface="Avenir"/>
                </a:rPr>
                <a:t>A questo punto si può decidere di modificare le frequenze dei pullman di tale linea e ripetere l’assegnazione. Si nota che il passaggio sul nuovo arco è di circa 50 persone per direzione.</a:t>
              </a:r>
            </a:p>
          </p:txBody>
        </p:sp>
        <p:sp>
          <p:nvSpPr>
            <p:cNvPr id="15" name="Ovale 14">
              <a:extLst>
                <a:ext uri="{FF2B5EF4-FFF2-40B4-BE49-F238E27FC236}">
                  <a16:creationId xmlns:a16="http://schemas.microsoft.com/office/drawing/2014/main" id="{6514EB02-FF31-4835-A7D4-A654841056CE}"/>
                </a:ext>
              </a:extLst>
            </p:cNvPr>
            <p:cNvSpPr/>
            <p:nvPr/>
          </p:nvSpPr>
          <p:spPr>
            <a:xfrm>
              <a:off x="255611" y="1173471"/>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3</a:t>
              </a:r>
            </a:p>
          </p:txBody>
        </p:sp>
      </p:grpSp>
      <p:pic>
        <p:nvPicPr>
          <p:cNvPr id="14" name="Immagine 13">
            <a:extLst>
              <a:ext uri="{FF2B5EF4-FFF2-40B4-BE49-F238E27FC236}">
                <a16:creationId xmlns:a16="http://schemas.microsoft.com/office/drawing/2014/main" id="{2592E67B-A265-4600-9383-52842A46F145}"/>
              </a:ext>
            </a:extLst>
          </p:cNvPr>
          <p:cNvPicPr>
            <a:picLocks noChangeAspect="1"/>
          </p:cNvPicPr>
          <p:nvPr/>
        </p:nvPicPr>
        <p:blipFill rotWithShape="1">
          <a:blip r:embed="rId3"/>
          <a:srcRect l="16452" t="12389" r="82258" b="85639"/>
          <a:stretch/>
        </p:blipFill>
        <p:spPr>
          <a:xfrm>
            <a:off x="2439088" y="1565531"/>
            <a:ext cx="216000" cy="185653"/>
          </a:xfrm>
          <a:prstGeom prst="rect">
            <a:avLst/>
          </a:prstGeom>
        </p:spPr>
      </p:pic>
      <p:pic>
        <p:nvPicPr>
          <p:cNvPr id="16" name="Immagine 15">
            <a:extLst>
              <a:ext uri="{FF2B5EF4-FFF2-40B4-BE49-F238E27FC236}">
                <a16:creationId xmlns:a16="http://schemas.microsoft.com/office/drawing/2014/main" id="{C2FE5138-8B35-4E45-BBF5-82DD3CFCACD1}"/>
              </a:ext>
            </a:extLst>
          </p:cNvPr>
          <p:cNvPicPr>
            <a:picLocks noChangeAspect="1"/>
          </p:cNvPicPr>
          <p:nvPr/>
        </p:nvPicPr>
        <p:blipFill rotWithShape="1">
          <a:blip r:embed="rId4"/>
          <a:srcRect l="35161" t="12725" b="31027"/>
          <a:stretch/>
        </p:blipFill>
        <p:spPr>
          <a:xfrm>
            <a:off x="4691261" y="966335"/>
            <a:ext cx="4208205" cy="2053477"/>
          </a:xfrm>
          <a:prstGeom prst="rect">
            <a:avLst/>
          </a:prstGeom>
          <a:ln>
            <a:solidFill>
              <a:schemeClr val="tx1">
                <a:lumMod val="50000"/>
                <a:lumOff val="50000"/>
              </a:schemeClr>
            </a:solidFill>
          </a:ln>
        </p:spPr>
      </p:pic>
      <p:cxnSp>
        <p:nvCxnSpPr>
          <p:cNvPr id="20" name="Connettore 2 19">
            <a:extLst>
              <a:ext uri="{FF2B5EF4-FFF2-40B4-BE49-F238E27FC236}">
                <a16:creationId xmlns:a16="http://schemas.microsoft.com/office/drawing/2014/main" id="{B98406E7-7E9F-40AF-9D0C-351692C297AD}"/>
              </a:ext>
            </a:extLst>
          </p:cNvPr>
          <p:cNvCxnSpPr>
            <a:cxnSpLocks/>
          </p:cNvCxnSpPr>
          <p:nvPr/>
        </p:nvCxnSpPr>
        <p:spPr>
          <a:xfrm flipV="1">
            <a:off x="5117691" y="1807302"/>
            <a:ext cx="167148" cy="542398"/>
          </a:xfrm>
          <a:prstGeom prst="straightConnector1">
            <a:avLst/>
          </a:prstGeom>
          <a:ln w="28575">
            <a:solidFill>
              <a:srgbClr val="FF6600"/>
            </a:solidFill>
            <a:tailEnd type="triangle"/>
          </a:ln>
        </p:spPr>
        <p:style>
          <a:lnRef idx="1">
            <a:schemeClr val="accent6"/>
          </a:lnRef>
          <a:fillRef idx="0">
            <a:schemeClr val="accent6"/>
          </a:fillRef>
          <a:effectRef idx="0">
            <a:schemeClr val="accent6"/>
          </a:effectRef>
          <a:fontRef idx="minor">
            <a:schemeClr val="tx1"/>
          </a:fontRef>
        </p:style>
      </p:cxnSp>
      <p:grpSp>
        <p:nvGrpSpPr>
          <p:cNvPr id="32" name="Gruppo 31">
            <a:extLst>
              <a:ext uri="{FF2B5EF4-FFF2-40B4-BE49-F238E27FC236}">
                <a16:creationId xmlns:a16="http://schemas.microsoft.com/office/drawing/2014/main" id="{B26C0394-1483-40BB-A771-AB4457FEEC71}"/>
              </a:ext>
            </a:extLst>
          </p:cNvPr>
          <p:cNvGrpSpPr/>
          <p:nvPr/>
        </p:nvGrpSpPr>
        <p:grpSpPr>
          <a:xfrm>
            <a:off x="4691261" y="3203328"/>
            <a:ext cx="4208205" cy="1901283"/>
            <a:chOff x="4670761" y="3390143"/>
            <a:chExt cx="4169725" cy="1881618"/>
          </a:xfrm>
        </p:grpSpPr>
        <p:pic>
          <p:nvPicPr>
            <p:cNvPr id="30" name="Immagine 29">
              <a:extLst>
                <a:ext uri="{FF2B5EF4-FFF2-40B4-BE49-F238E27FC236}">
                  <a16:creationId xmlns:a16="http://schemas.microsoft.com/office/drawing/2014/main" id="{73ECC580-797B-418A-899C-07A277FC4782}"/>
                </a:ext>
              </a:extLst>
            </p:cNvPr>
            <p:cNvPicPr>
              <a:picLocks noChangeAspect="1"/>
            </p:cNvPicPr>
            <p:nvPr/>
          </p:nvPicPr>
          <p:blipFill rotWithShape="1">
            <a:blip r:embed="rId5"/>
            <a:srcRect l="42791" t="26086" r="1300" b="29062"/>
            <a:stretch/>
          </p:blipFill>
          <p:spPr>
            <a:xfrm>
              <a:off x="4670761" y="3390143"/>
              <a:ext cx="4169725" cy="1881618"/>
            </a:xfrm>
            <a:prstGeom prst="rect">
              <a:avLst/>
            </a:prstGeom>
            <a:ln>
              <a:solidFill>
                <a:schemeClr val="bg1">
                  <a:lumMod val="65000"/>
                </a:schemeClr>
              </a:solidFill>
            </a:ln>
          </p:spPr>
        </p:pic>
        <p:sp>
          <p:nvSpPr>
            <p:cNvPr id="31" name="Rettangolo 30">
              <a:extLst>
                <a:ext uri="{FF2B5EF4-FFF2-40B4-BE49-F238E27FC236}">
                  <a16:creationId xmlns:a16="http://schemas.microsoft.com/office/drawing/2014/main" id="{1E5DDC2F-C53E-4AA2-9CD8-41ED68F079EC}"/>
                </a:ext>
              </a:extLst>
            </p:cNvPr>
            <p:cNvSpPr/>
            <p:nvPr/>
          </p:nvSpPr>
          <p:spPr>
            <a:xfrm>
              <a:off x="5451987" y="4237703"/>
              <a:ext cx="299884" cy="304800"/>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grpSp>
      <p:cxnSp>
        <p:nvCxnSpPr>
          <p:cNvPr id="36" name="Connettore 2 35">
            <a:extLst>
              <a:ext uri="{FF2B5EF4-FFF2-40B4-BE49-F238E27FC236}">
                <a16:creationId xmlns:a16="http://schemas.microsoft.com/office/drawing/2014/main" id="{F8FC8A57-94E1-4391-B42A-655009C5544D}"/>
              </a:ext>
            </a:extLst>
          </p:cNvPr>
          <p:cNvCxnSpPr>
            <a:cxnSpLocks/>
          </p:cNvCxnSpPr>
          <p:nvPr/>
        </p:nvCxnSpPr>
        <p:spPr>
          <a:xfrm flipV="1">
            <a:off x="5168706" y="3703476"/>
            <a:ext cx="167148" cy="542398"/>
          </a:xfrm>
          <a:prstGeom prst="straightConnector1">
            <a:avLst/>
          </a:prstGeom>
          <a:ln w="28575">
            <a:solidFill>
              <a:srgbClr val="002060"/>
            </a:solidFill>
            <a:tailEnd type="triangle"/>
          </a:ln>
        </p:spPr>
        <p:style>
          <a:lnRef idx="1">
            <a:schemeClr val="accent6"/>
          </a:lnRef>
          <a:fillRef idx="0">
            <a:schemeClr val="accent6"/>
          </a:fillRef>
          <a:effectRef idx="0">
            <a:schemeClr val="accent6"/>
          </a:effectRef>
          <a:fontRef idx="minor">
            <a:schemeClr val="tx1"/>
          </a:fontRef>
        </p:style>
      </p:cxnSp>
      <p:grpSp>
        <p:nvGrpSpPr>
          <p:cNvPr id="37" name="Gruppo 36">
            <a:extLst>
              <a:ext uri="{FF2B5EF4-FFF2-40B4-BE49-F238E27FC236}">
                <a16:creationId xmlns:a16="http://schemas.microsoft.com/office/drawing/2014/main" id="{6A013021-A34B-4432-A324-8A4FD63D2E03}"/>
              </a:ext>
            </a:extLst>
          </p:cNvPr>
          <p:cNvGrpSpPr/>
          <p:nvPr/>
        </p:nvGrpSpPr>
        <p:grpSpPr>
          <a:xfrm>
            <a:off x="241513" y="5200030"/>
            <a:ext cx="4208234" cy="1384995"/>
            <a:chOff x="255611" y="1067424"/>
            <a:chExt cx="4208234" cy="1384995"/>
          </a:xfrm>
        </p:grpSpPr>
        <p:sp>
          <p:nvSpPr>
            <p:cNvPr id="38" name="Ovale 37">
              <a:extLst>
                <a:ext uri="{FF2B5EF4-FFF2-40B4-BE49-F238E27FC236}">
                  <a16:creationId xmlns:a16="http://schemas.microsoft.com/office/drawing/2014/main" id="{2553BC93-C36F-48C9-A260-78077D5CDE3C}"/>
                </a:ext>
              </a:extLst>
            </p:cNvPr>
            <p:cNvSpPr/>
            <p:nvPr/>
          </p:nvSpPr>
          <p:spPr>
            <a:xfrm>
              <a:off x="255611" y="1173471"/>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4</a:t>
              </a:r>
            </a:p>
          </p:txBody>
        </p:sp>
        <p:sp>
          <p:nvSpPr>
            <p:cNvPr id="39" name="Rettangolo 38">
              <a:extLst>
                <a:ext uri="{FF2B5EF4-FFF2-40B4-BE49-F238E27FC236}">
                  <a16:creationId xmlns:a16="http://schemas.microsoft.com/office/drawing/2014/main" id="{81A05CBC-FF7F-4371-8F13-784C3F98A1D9}"/>
                </a:ext>
              </a:extLst>
            </p:cNvPr>
            <p:cNvSpPr/>
            <p:nvPr/>
          </p:nvSpPr>
          <p:spPr>
            <a:xfrm>
              <a:off x="659172" y="1067424"/>
              <a:ext cx="3804673" cy="1384995"/>
            </a:xfrm>
            <a:prstGeom prst="rect">
              <a:avLst/>
            </a:prstGeom>
          </p:spPr>
          <p:txBody>
            <a:bodyPr wrap="square">
              <a:spAutoFit/>
            </a:bodyPr>
            <a:lstStyle/>
            <a:p>
              <a:pPr fontAlgn="t"/>
              <a:r>
                <a:rPr lang="it-IT" sz="1400" b="1" dirty="0">
                  <a:solidFill>
                    <a:schemeClr val="tx1">
                      <a:lumMod val="65000"/>
                      <a:lumOff val="35000"/>
                    </a:schemeClr>
                  </a:solidFill>
                  <a:latin typeface="Avenir"/>
                </a:rPr>
                <a:t>Modifiche alla Matrice OD</a:t>
              </a:r>
            </a:p>
            <a:p>
              <a:pPr algn="just" fontAlgn="t"/>
              <a:r>
                <a:rPr lang="it-IT" sz="1400" dirty="0">
                  <a:solidFill>
                    <a:schemeClr val="tx1">
                      <a:lumMod val="65000"/>
                      <a:lumOff val="35000"/>
                    </a:schemeClr>
                  </a:solidFill>
                  <a:latin typeface="Avenir"/>
                </a:rPr>
                <a:t>Nella parte bassa della finestra Rete/Matrice cliccando su Matrice si può vedere la matrice che ha generato tale modello di assegnazione. Da questa visualizzazione le modifiche possono essere effettuate senza problemi.</a:t>
              </a:r>
            </a:p>
          </p:txBody>
        </p:sp>
      </p:grpSp>
      <p:pic>
        <p:nvPicPr>
          <p:cNvPr id="34" name="Immagine 33">
            <a:extLst>
              <a:ext uri="{FF2B5EF4-FFF2-40B4-BE49-F238E27FC236}">
                <a16:creationId xmlns:a16="http://schemas.microsoft.com/office/drawing/2014/main" id="{E68032FA-C3BF-4E4C-95F2-70120EA0BD0D}"/>
              </a:ext>
            </a:extLst>
          </p:cNvPr>
          <p:cNvPicPr>
            <a:picLocks noChangeAspect="1"/>
          </p:cNvPicPr>
          <p:nvPr/>
        </p:nvPicPr>
        <p:blipFill rotWithShape="1">
          <a:blip r:embed="rId6"/>
          <a:srcRect l="15806" t="17380" r="42585" b="61905"/>
          <a:stretch/>
        </p:blipFill>
        <p:spPr>
          <a:xfrm>
            <a:off x="4691261" y="5271314"/>
            <a:ext cx="4208205" cy="1178454"/>
          </a:xfrm>
          <a:prstGeom prst="rect">
            <a:avLst/>
          </a:prstGeom>
        </p:spPr>
      </p:pic>
    </p:spTree>
    <p:extLst>
      <p:ext uri="{BB962C8B-B14F-4D97-AF65-F5344CB8AC3E}">
        <p14:creationId xmlns:p14="http://schemas.microsoft.com/office/powerpoint/2010/main" val="326471010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Confronto con altri software aziendali</a:t>
            </a:r>
          </a:p>
        </p:txBody>
      </p:sp>
      <p:sp>
        <p:nvSpPr>
          <p:cNvPr id="9" name="CasellaDiTesto 8">
            <a:extLst>
              <a:ext uri="{FF2B5EF4-FFF2-40B4-BE49-F238E27FC236}">
                <a16:creationId xmlns:a16="http://schemas.microsoft.com/office/drawing/2014/main" id="{47B2BEDD-DB13-44FE-9FB2-8224F172A07C}"/>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pic>
        <p:nvPicPr>
          <p:cNvPr id="1026" name="Picture 2" descr="Immagine correlata">
            <a:extLst>
              <a:ext uri="{FF2B5EF4-FFF2-40B4-BE49-F238E27FC236}">
                <a16:creationId xmlns:a16="http://schemas.microsoft.com/office/drawing/2014/main" id="{8C0844E4-392C-437C-A23A-F215E165BFE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531356" y="1602126"/>
            <a:ext cx="2047459" cy="500590"/>
          </a:xfrm>
          <a:prstGeom prst="rect">
            <a:avLst/>
          </a:prstGeom>
          <a:noFill/>
          <a:extLst>
            <a:ext uri="{909E8E84-426E-40DD-AFC4-6F175D3DCCD1}">
              <a14:hiddenFill xmlns:a14="http://schemas.microsoft.com/office/drawing/2010/main">
                <a:solidFill>
                  <a:srgbClr val="FFFFFF"/>
                </a:solidFill>
              </a14:hiddenFill>
            </a:ext>
          </a:extLst>
        </p:spPr>
      </p:pic>
      <p:sp>
        <p:nvSpPr>
          <p:cNvPr id="22" name="Rettangolo 21">
            <a:extLst>
              <a:ext uri="{FF2B5EF4-FFF2-40B4-BE49-F238E27FC236}">
                <a16:creationId xmlns:a16="http://schemas.microsoft.com/office/drawing/2014/main" id="{96CBD368-1C99-4C32-9C88-E6DAEAD72E59}"/>
              </a:ext>
            </a:extLst>
          </p:cNvPr>
          <p:cNvSpPr/>
          <p:nvPr/>
        </p:nvSpPr>
        <p:spPr>
          <a:xfrm>
            <a:off x="120200" y="2276544"/>
            <a:ext cx="2967133" cy="4278094"/>
          </a:xfrm>
          <a:prstGeom prst="rect">
            <a:avLst/>
          </a:prstGeom>
        </p:spPr>
        <p:txBody>
          <a:bodyPr wrap="square">
            <a:spAutoFit/>
          </a:bodyPr>
          <a:lstStyle/>
          <a:p>
            <a:pPr algn="just" fontAlgn="t"/>
            <a:r>
              <a:rPr lang="it-IT" sz="1600" dirty="0"/>
              <a:t>Sicuramente il prodotto che più si avvicina a quello qui elaborato in quanto tende a simulare sia gli utenti individuali (auto, moto, biciclette, etc.) sia gli utenti collettivi (il TPL). La differenza grossolana sta nell’obiettivo finale di modellazione: PTV Visum tende all’assegnazione del traffico su una grafo medio-grande (livello macroscopico), PTV </a:t>
            </a:r>
            <a:r>
              <a:rPr lang="it-IT" sz="1600" dirty="0" err="1"/>
              <a:t>Vissim</a:t>
            </a:r>
            <a:r>
              <a:rPr lang="it-IT" sz="1600" dirty="0"/>
              <a:t> alla creazione di modelli di gestione a livello microscopico (soprattutto riguardo agli incroci).</a:t>
            </a:r>
          </a:p>
        </p:txBody>
      </p:sp>
      <p:sp>
        <p:nvSpPr>
          <p:cNvPr id="8" name="Rettangolo 7">
            <a:extLst>
              <a:ext uri="{FF2B5EF4-FFF2-40B4-BE49-F238E27FC236}">
                <a16:creationId xmlns:a16="http://schemas.microsoft.com/office/drawing/2014/main" id="{BAF43F70-B8B1-47DC-93BB-794709E29F4D}"/>
              </a:ext>
            </a:extLst>
          </p:cNvPr>
          <p:cNvSpPr/>
          <p:nvPr/>
        </p:nvSpPr>
        <p:spPr>
          <a:xfrm>
            <a:off x="1" y="1029671"/>
            <a:ext cx="9144000" cy="369332"/>
          </a:xfrm>
          <a:prstGeom prst="rect">
            <a:avLst/>
          </a:prstGeom>
        </p:spPr>
        <p:txBody>
          <a:bodyPr wrap="square">
            <a:spAutoFit/>
          </a:bodyPr>
          <a:lstStyle/>
          <a:p>
            <a:pPr algn="ctr" fontAlgn="t"/>
            <a:r>
              <a:rPr lang="it-IT" dirty="0"/>
              <a:t>Confronto del programma scelto rispetto gli altri prodotti di punta aziendali: </a:t>
            </a:r>
          </a:p>
        </p:txBody>
      </p:sp>
      <p:cxnSp>
        <p:nvCxnSpPr>
          <p:cNvPr id="10" name="Connettore diritto 9">
            <a:extLst>
              <a:ext uri="{FF2B5EF4-FFF2-40B4-BE49-F238E27FC236}">
                <a16:creationId xmlns:a16="http://schemas.microsoft.com/office/drawing/2014/main" id="{3B029C7B-3A25-42D7-83F7-E79E94967621}"/>
              </a:ext>
            </a:extLst>
          </p:cNvPr>
          <p:cNvCxnSpPr>
            <a:cxnSpLocks/>
          </p:cNvCxnSpPr>
          <p:nvPr/>
        </p:nvCxnSpPr>
        <p:spPr>
          <a:xfrm>
            <a:off x="3160761" y="1602126"/>
            <a:ext cx="0" cy="484815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4" name="Picture 2" descr="Immagine correlata">
            <a:extLst>
              <a:ext uri="{FF2B5EF4-FFF2-40B4-BE49-F238E27FC236}">
                <a16:creationId xmlns:a16="http://schemas.microsoft.com/office/drawing/2014/main" id="{016DE1A3-0C9E-4837-87F2-CED10F47AC44}"/>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3581707" y="1621547"/>
            <a:ext cx="2300748" cy="461747"/>
          </a:xfrm>
          <a:prstGeom prst="rect">
            <a:avLst/>
          </a:prstGeom>
          <a:noFill/>
          <a:extLst>
            <a:ext uri="{909E8E84-426E-40DD-AFC4-6F175D3DCCD1}">
              <a14:hiddenFill xmlns:a14="http://schemas.microsoft.com/office/drawing/2010/main">
                <a:solidFill>
                  <a:srgbClr val="FFFFFF"/>
                </a:solidFill>
              </a14:hiddenFill>
            </a:ext>
          </a:extLst>
        </p:spPr>
      </p:pic>
      <p:sp>
        <p:nvSpPr>
          <p:cNvPr id="12" name="Rettangolo 11">
            <a:extLst>
              <a:ext uri="{FF2B5EF4-FFF2-40B4-BE49-F238E27FC236}">
                <a16:creationId xmlns:a16="http://schemas.microsoft.com/office/drawing/2014/main" id="{123B7E7B-356E-46D0-BC46-4D47B266430A}"/>
              </a:ext>
            </a:extLst>
          </p:cNvPr>
          <p:cNvSpPr/>
          <p:nvPr/>
        </p:nvSpPr>
        <p:spPr>
          <a:xfrm>
            <a:off x="3248514" y="2241392"/>
            <a:ext cx="2967133" cy="4278094"/>
          </a:xfrm>
          <a:prstGeom prst="rect">
            <a:avLst/>
          </a:prstGeom>
        </p:spPr>
        <p:txBody>
          <a:bodyPr wrap="square">
            <a:spAutoFit/>
          </a:bodyPr>
          <a:lstStyle/>
          <a:p>
            <a:pPr algn="just" fontAlgn="t"/>
            <a:r>
              <a:rPr lang="it-IT" sz="1600" dirty="0"/>
              <a:t>Prodotto di punta di PTV Group per quanto riguarda la simulazione dell’utenza debole della strada (i pedoni) e per poter creare politiche di gestione adatte per i flussi sia nel caso di eventi ripetitivi e costanti nel tempo (salita e discesa dai treni o dalla metropolitana) sia nel caso di eventi eccezionali (uscita dallo stadio dopo un concerto, fiere, mercati, etc.). Da questi modelli poi si possono effettuare e decidere interventi rispetto all’esistente o alla situazione di progetto.</a:t>
            </a:r>
          </a:p>
        </p:txBody>
      </p:sp>
      <p:cxnSp>
        <p:nvCxnSpPr>
          <p:cNvPr id="13" name="Connettore diritto 12">
            <a:extLst>
              <a:ext uri="{FF2B5EF4-FFF2-40B4-BE49-F238E27FC236}">
                <a16:creationId xmlns:a16="http://schemas.microsoft.com/office/drawing/2014/main" id="{2EC83D53-0147-4987-AAF5-3340FD72AB7A}"/>
              </a:ext>
            </a:extLst>
          </p:cNvPr>
          <p:cNvCxnSpPr>
            <a:cxnSpLocks/>
          </p:cNvCxnSpPr>
          <p:nvPr/>
        </p:nvCxnSpPr>
        <p:spPr>
          <a:xfrm>
            <a:off x="6282516" y="1607045"/>
            <a:ext cx="0" cy="484815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pic>
        <p:nvPicPr>
          <p:cNvPr id="1028" name="Picture 4" descr="Risultati immagini per ptv vistro">
            <a:extLst>
              <a:ext uri="{FF2B5EF4-FFF2-40B4-BE49-F238E27FC236}">
                <a16:creationId xmlns:a16="http://schemas.microsoft.com/office/drawing/2014/main" id="{775CEBF6-E08D-41FA-924F-E3032DEFB7A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6610046" y="1602126"/>
            <a:ext cx="2160336" cy="565919"/>
          </a:xfrm>
          <a:prstGeom prst="rect">
            <a:avLst/>
          </a:prstGeom>
          <a:noFill/>
          <a:extLst>
            <a:ext uri="{909E8E84-426E-40DD-AFC4-6F175D3DCCD1}">
              <a14:hiddenFill xmlns:a14="http://schemas.microsoft.com/office/drawing/2010/main">
                <a:solidFill>
                  <a:srgbClr val="FFFFFF"/>
                </a:solidFill>
              </a14:hiddenFill>
            </a:ext>
          </a:extLst>
        </p:spPr>
      </p:pic>
      <p:sp>
        <p:nvSpPr>
          <p:cNvPr id="15" name="Rettangolo 14">
            <a:extLst>
              <a:ext uri="{FF2B5EF4-FFF2-40B4-BE49-F238E27FC236}">
                <a16:creationId xmlns:a16="http://schemas.microsoft.com/office/drawing/2014/main" id="{D2CB0AA2-50DD-4C3C-BC5B-AFE504AEE713}"/>
              </a:ext>
            </a:extLst>
          </p:cNvPr>
          <p:cNvSpPr/>
          <p:nvPr/>
        </p:nvSpPr>
        <p:spPr>
          <a:xfrm>
            <a:off x="6349386" y="2246307"/>
            <a:ext cx="2674405" cy="3785652"/>
          </a:xfrm>
          <a:prstGeom prst="rect">
            <a:avLst/>
          </a:prstGeom>
        </p:spPr>
        <p:txBody>
          <a:bodyPr wrap="square">
            <a:spAutoFit/>
          </a:bodyPr>
          <a:lstStyle/>
          <a:p>
            <a:pPr algn="just" fontAlgn="t"/>
            <a:r>
              <a:rPr lang="it-IT" sz="1600" dirty="0"/>
              <a:t>PTV </a:t>
            </a:r>
            <a:r>
              <a:rPr lang="it-IT" sz="1600" dirty="0" err="1"/>
              <a:t>Vistro</a:t>
            </a:r>
            <a:r>
              <a:rPr lang="it-IT" sz="1600" dirty="0"/>
              <a:t> è il prodotto creato con l’obiettivo di modellare il traffico di incroci di ogni tipo per poter coordinare e simulare l’utilizzo della segnaletica stradale e gli effetti che un determinato segnale per un utente generico. In questo modo si possono ridurre notevolmente gli errori di progettazione del sistema di segnaletica portando ad un ulteriore guadagno in termini di lavoro e costo.</a:t>
            </a:r>
          </a:p>
        </p:txBody>
      </p:sp>
    </p:spTree>
    <p:extLst>
      <p:ext uri="{BB962C8B-B14F-4D97-AF65-F5344CB8AC3E}">
        <p14:creationId xmlns:p14="http://schemas.microsoft.com/office/powerpoint/2010/main" val="341704441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Conclusione e Giudizio</a:t>
            </a:r>
          </a:p>
        </p:txBody>
      </p:sp>
      <p:sp>
        <p:nvSpPr>
          <p:cNvPr id="4" name="CasellaDiTesto 3">
            <a:extLst>
              <a:ext uri="{FF2B5EF4-FFF2-40B4-BE49-F238E27FC236}">
                <a16:creationId xmlns:a16="http://schemas.microsoft.com/office/drawing/2014/main" id="{41DA81EE-56ED-4F47-B7A4-E7D206FC6F99}"/>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pic>
        <p:nvPicPr>
          <p:cNvPr id="5" name="Picture 10" descr="Immagine correlata">
            <a:extLst>
              <a:ext uri="{FF2B5EF4-FFF2-40B4-BE49-F238E27FC236}">
                <a16:creationId xmlns:a16="http://schemas.microsoft.com/office/drawing/2014/main" id="{12FB4167-1765-4C52-9642-6D961CEFE1B9}"/>
              </a:ext>
            </a:extLst>
          </p:cNvPr>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3291457" y="1153832"/>
            <a:ext cx="2282038" cy="548088"/>
          </a:xfrm>
          <a:prstGeom prst="rect">
            <a:avLst/>
          </a:prstGeom>
          <a:noFill/>
          <a:extLst>
            <a:ext uri="{909E8E84-426E-40DD-AFC4-6F175D3DCCD1}">
              <a14:hiddenFill xmlns:a14="http://schemas.microsoft.com/office/drawing/2010/main">
                <a:solidFill>
                  <a:srgbClr val="FFFFFF"/>
                </a:solidFill>
              </a14:hiddenFill>
            </a:ext>
          </a:extLst>
        </p:spPr>
      </p:pic>
      <p:pic>
        <p:nvPicPr>
          <p:cNvPr id="6" name="Elemento grafico 5" descr="Chiudi">
            <a:extLst>
              <a:ext uri="{FF2B5EF4-FFF2-40B4-BE49-F238E27FC236}">
                <a16:creationId xmlns:a16="http://schemas.microsoft.com/office/drawing/2014/main" id="{C23D4AA4-FE3D-41AF-9A89-30CF4C5C046E}"/>
              </a:ext>
            </a:extLst>
          </p:cNvPr>
          <p:cNvPicPr>
            <a:picLocks noChangeAspect="1"/>
          </p:cNvPicPr>
          <p:nvPr/>
        </p:nvPicPr>
        <p:blipFill>
          <a:blip r:embed="rId4" cstate="email">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691261" y="1918892"/>
            <a:ext cx="576461" cy="576461"/>
          </a:xfrm>
          <a:prstGeom prst="rect">
            <a:avLst/>
          </a:prstGeom>
        </p:spPr>
      </p:pic>
      <p:pic>
        <p:nvPicPr>
          <p:cNvPr id="8" name="Elemento grafico 7" descr="Segno di spunta">
            <a:extLst>
              <a:ext uri="{FF2B5EF4-FFF2-40B4-BE49-F238E27FC236}">
                <a16:creationId xmlns:a16="http://schemas.microsoft.com/office/drawing/2014/main" id="{78D37DC4-A86A-4232-816D-BE137162BC48}"/>
              </a:ext>
            </a:extLst>
          </p:cNvPr>
          <p:cNvPicPr>
            <a:picLocks noChangeAspect="1"/>
          </p:cNvPicPr>
          <p:nvPr/>
        </p:nvPicPr>
        <p:blipFill>
          <a:blip r:embed="rId6" cstate="email">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8878" y="1918892"/>
            <a:ext cx="553006" cy="553006"/>
          </a:xfrm>
          <a:prstGeom prst="rect">
            <a:avLst/>
          </a:prstGeom>
        </p:spPr>
      </p:pic>
      <p:sp>
        <p:nvSpPr>
          <p:cNvPr id="9" name="Rettangolo 8">
            <a:extLst>
              <a:ext uri="{FF2B5EF4-FFF2-40B4-BE49-F238E27FC236}">
                <a16:creationId xmlns:a16="http://schemas.microsoft.com/office/drawing/2014/main" id="{1CC1963C-ABAB-49BC-9014-492B3F10BDC4}"/>
              </a:ext>
            </a:extLst>
          </p:cNvPr>
          <p:cNvSpPr/>
          <p:nvPr/>
        </p:nvSpPr>
        <p:spPr>
          <a:xfrm>
            <a:off x="1092990" y="1968237"/>
            <a:ext cx="3359750" cy="3693319"/>
          </a:xfrm>
          <a:prstGeom prst="rect">
            <a:avLst/>
          </a:prstGeom>
        </p:spPr>
        <p:txBody>
          <a:bodyPr wrap="square">
            <a:spAutoFit/>
          </a:bodyPr>
          <a:lstStyle/>
          <a:p>
            <a:pPr marL="285750" indent="-285750" fontAlgn="t">
              <a:buFont typeface="Arial" panose="020B0604020202020204" pitchFamily="34" charset="0"/>
              <a:buChar char="•"/>
            </a:pPr>
            <a:r>
              <a:rPr lang="it-IT" dirty="0">
                <a:solidFill>
                  <a:schemeClr val="tx1">
                    <a:lumMod val="65000"/>
                    <a:lumOff val="35000"/>
                  </a:schemeClr>
                </a:solidFill>
                <a:latin typeface="Avenir"/>
              </a:rPr>
              <a:t>Interfaccia semplice e intuitiva (avvicinando il puntatore un comando viene data una breve descrizione);</a:t>
            </a:r>
          </a:p>
          <a:p>
            <a:pPr marL="285750" indent="-285750" fontAlgn="t">
              <a:buFont typeface="Arial" panose="020B0604020202020204" pitchFamily="34" charset="0"/>
              <a:buChar char="•"/>
            </a:pPr>
            <a:r>
              <a:rPr lang="it-IT" dirty="0">
                <a:solidFill>
                  <a:schemeClr val="tx1">
                    <a:lumMod val="65000"/>
                    <a:lumOff val="35000"/>
                  </a:schemeClr>
                </a:solidFill>
                <a:latin typeface="Avenir"/>
              </a:rPr>
              <a:t>Rappresentazione grafica dei risultati chiara e immediata;</a:t>
            </a:r>
          </a:p>
          <a:p>
            <a:pPr marL="285750" indent="-285750" fontAlgn="t">
              <a:buFont typeface="Arial" panose="020B0604020202020204" pitchFamily="34" charset="0"/>
              <a:buChar char="•"/>
            </a:pPr>
            <a:r>
              <a:rPr lang="it-IT" dirty="0">
                <a:solidFill>
                  <a:schemeClr val="tx1">
                    <a:lumMod val="65000"/>
                    <a:lumOff val="35000"/>
                  </a:schemeClr>
                </a:solidFill>
                <a:latin typeface="Avenir"/>
              </a:rPr>
              <a:t>Capacità di calcolo notevoli e rapide;</a:t>
            </a:r>
          </a:p>
          <a:p>
            <a:pPr marL="285750" indent="-285750" fontAlgn="t">
              <a:buFont typeface="Arial" panose="020B0604020202020204" pitchFamily="34" charset="0"/>
              <a:buChar char="•"/>
            </a:pPr>
            <a:r>
              <a:rPr lang="it-IT" dirty="0">
                <a:solidFill>
                  <a:schemeClr val="tx1">
                    <a:lumMod val="65000"/>
                    <a:lumOff val="35000"/>
                  </a:schemeClr>
                </a:solidFill>
                <a:latin typeface="Avenir"/>
              </a:rPr>
              <a:t>Sincronismo tra la parte grafica e i dati delle liste;</a:t>
            </a:r>
          </a:p>
          <a:p>
            <a:pPr marL="285750" indent="-285750" fontAlgn="t">
              <a:buFont typeface="Arial" panose="020B0604020202020204" pitchFamily="34" charset="0"/>
              <a:buChar char="•"/>
            </a:pPr>
            <a:r>
              <a:rPr lang="it-IT" dirty="0">
                <a:solidFill>
                  <a:schemeClr val="tx1">
                    <a:lumMod val="65000"/>
                    <a:lumOff val="35000"/>
                  </a:schemeClr>
                </a:solidFill>
                <a:latin typeface="Avenir"/>
              </a:rPr>
              <a:t>Guida base descrittiva del prodotto e delle sue funzioni.</a:t>
            </a:r>
          </a:p>
          <a:p>
            <a:pPr fontAlgn="t"/>
            <a:endParaRPr lang="it-IT" dirty="0">
              <a:solidFill>
                <a:schemeClr val="tx1">
                  <a:lumMod val="65000"/>
                  <a:lumOff val="35000"/>
                </a:schemeClr>
              </a:solidFill>
              <a:latin typeface="Avenir"/>
            </a:endParaRPr>
          </a:p>
        </p:txBody>
      </p:sp>
      <p:sp>
        <p:nvSpPr>
          <p:cNvPr id="10" name="Rettangolo 9">
            <a:extLst>
              <a:ext uri="{FF2B5EF4-FFF2-40B4-BE49-F238E27FC236}">
                <a16:creationId xmlns:a16="http://schemas.microsoft.com/office/drawing/2014/main" id="{1D7FE975-65DA-4C91-9E48-4F301D3D4E7F}"/>
              </a:ext>
            </a:extLst>
          </p:cNvPr>
          <p:cNvSpPr/>
          <p:nvPr/>
        </p:nvSpPr>
        <p:spPr>
          <a:xfrm>
            <a:off x="5312829" y="1928909"/>
            <a:ext cx="3359750" cy="3693319"/>
          </a:xfrm>
          <a:prstGeom prst="rect">
            <a:avLst/>
          </a:prstGeom>
        </p:spPr>
        <p:txBody>
          <a:bodyPr wrap="square">
            <a:spAutoFit/>
          </a:bodyPr>
          <a:lstStyle/>
          <a:p>
            <a:pPr marL="285750" indent="-285750" fontAlgn="t">
              <a:buFont typeface="Arial" panose="020B0604020202020204" pitchFamily="34" charset="0"/>
              <a:buChar char="•"/>
            </a:pPr>
            <a:r>
              <a:rPr lang="it-IT" dirty="0">
                <a:solidFill>
                  <a:schemeClr val="tx1">
                    <a:lumMod val="65000"/>
                    <a:lumOff val="35000"/>
                  </a:schemeClr>
                </a:solidFill>
                <a:latin typeface="Avenir"/>
              </a:rPr>
              <a:t>Anti-intuitivo lo spostamento dal comando editabili a crea (i passaggi tra i due comandi è essenziale ma non automatico);</a:t>
            </a:r>
          </a:p>
          <a:p>
            <a:pPr marL="285750" indent="-285750" fontAlgn="t">
              <a:buFont typeface="Arial" panose="020B0604020202020204" pitchFamily="34" charset="0"/>
              <a:buChar char="•"/>
            </a:pPr>
            <a:r>
              <a:rPr lang="it-IT" dirty="0">
                <a:solidFill>
                  <a:schemeClr val="tx1">
                    <a:lumMod val="65000"/>
                    <a:lumOff val="35000"/>
                  </a:schemeClr>
                </a:solidFill>
                <a:latin typeface="Avenir"/>
              </a:rPr>
              <a:t>Alcune celle, comandi e testi di errore/aiuto sono ancora scritti in lingua originale (il tedesco);</a:t>
            </a:r>
          </a:p>
          <a:p>
            <a:pPr marL="285750" indent="-285750" fontAlgn="t">
              <a:buFont typeface="Arial" panose="020B0604020202020204" pitchFamily="34" charset="0"/>
              <a:buChar char="•"/>
            </a:pPr>
            <a:r>
              <a:rPr lang="it-IT" dirty="0">
                <a:solidFill>
                  <a:schemeClr val="tx1">
                    <a:lumMod val="65000"/>
                    <a:lumOff val="35000"/>
                  </a:schemeClr>
                </a:solidFill>
                <a:latin typeface="Avenir"/>
              </a:rPr>
              <a:t>Utilizzo di nomenclature per indicare le tipologie di strade da modellizzare non chiaro a utenti non esperti;</a:t>
            </a:r>
          </a:p>
        </p:txBody>
      </p:sp>
      <p:sp>
        <p:nvSpPr>
          <p:cNvPr id="11" name="Rettangolo 10">
            <a:extLst>
              <a:ext uri="{FF2B5EF4-FFF2-40B4-BE49-F238E27FC236}">
                <a16:creationId xmlns:a16="http://schemas.microsoft.com/office/drawing/2014/main" id="{4804056A-B00C-4E68-BA4C-A1A8AEA3F56A}"/>
              </a:ext>
            </a:extLst>
          </p:cNvPr>
          <p:cNvSpPr/>
          <p:nvPr/>
        </p:nvSpPr>
        <p:spPr>
          <a:xfrm>
            <a:off x="473191" y="5819209"/>
            <a:ext cx="8474163" cy="646331"/>
          </a:xfrm>
          <a:prstGeom prst="rect">
            <a:avLst/>
          </a:prstGeom>
          <a:ln>
            <a:solidFill>
              <a:srgbClr val="FFC000"/>
            </a:solidFill>
          </a:ln>
        </p:spPr>
        <p:style>
          <a:lnRef idx="2">
            <a:schemeClr val="accent2"/>
          </a:lnRef>
          <a:fillRef idx="1">
            <a:schemeClr val="lt1"/>
          </a:fillRef>
          <a:effectRef idx="0">
            <a:schemeClr val="accent2"/>
          </a:effectRef>
          <a:fontRef idx="minor">
            <a:schemeClr val="dk1"/>
          </a:fontRef>
        </p:style>
        <p:txBody>
          <a:bodyPr wrap="square">
            <a:spAutoFit/>
          </a:bodyPr>
          <a:lstStyle/>
          <a:p>
            <a:pPr algn="ctr" fontAlgn="t"/>
            <a:r>
              <a:rPr lang="it-IT" dirty="0">
                <a:latin typeface="Avenir"/>
              </a:rPr>
              <a:t>Programma nel complesso consigliabile grazie alla velocità di apprendimento delle linee basi tramite un manuale in inglese messo a disposizione dall’azienda stessa. </a:t>
            </a:r>
          </a:p>
        </p:txBody>
      </p:sp>
    </p:spTree>
    <p:extLst>
      <p:ext uri="{BB962C8B-B14F-4D97-AF65-F5344CB8AC3E}">
        <p14:creationId xmlns:p14="http://schemas.microsoft.com/office/powerpoint/2010/main" val="215063829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p:cNvSpPr>
            <a:spLocks noGrp="1"/>
          </p:cNvSpPr>
          <p:nvPr>
            <p:ph type="body" sz="quarter" idx="10"/>
          </p:nvPr>
        </p:nvSpPr>
        <p:spPr/>
        <p:txBody>
          <a:bodyPr/>
          <a:lstStyle/>
          <a:p>
            <a:r>
              <a:rPr lang="it-IT" dirty="0"/>
              <a:t>Produttore</a:t>
            </a:r>
          </a:p>
        </p:txBody>
      </p:sp>
      <p:cxnSp>
        <p:nvCxnSpPr>
          <p:cNvPr id="5" name="Connettore diritto 4">
            <a:extLst>
              <a:ext uri="{FF2B5EF4-FFF2-40B4-BE49-F238E27FC236}">
                <a16:creationId xmlns:a16="http://schemas.microsoft.com/office/drawing/2014/main" id="{78ED311B-4574-45F9-A4B3-A9B154833FCF}"/>
              </a:ext>
            </a:extLst>
          </p:cNvPr>
          <p:cNvCxnSpPr>
            <a:cxnSpLocks/>
          </p:cNvCxnSpPr>
          <p:nvPr/>
        </p:nvCxnSpPr>
        <p:spPr>
          <a:xfrm>
            <a:off x="3327905" y="1059646"/>
            <a:ext cx="0" cy="5390639"/>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9" name="CasellaDiTesto 8">
            <a:extLst>
              <a:ext uri="{FF2B5EF4-FFF2-40B4-BE49-F238E27FC236}">
                <a16:creationId xmlns:a16="http://schemas.microsoft.com/office/drawing/2014/main" id="{63E98E78-134D-407A-857A-0BB21FF393B0}"/>
              </a:ext>
            </a:extLst>
          </p:cNvPr>
          <p:cNvSpPr txBox="1"/>
          <p:nvPr/>
        </p:nvSpPr>
        <p:spPr>
          <a:xfrm>
            <a:off x="3520098" y="1079313"/>
            <a:ext cx="5427255" cy="1323439"/>
          </a:xfrm>
          <a:prstGeom prst="rect">
            <a:avLst/>
          </a:prstGeom>
          <a:noFill/>
        </p:spPr>
        <p:txBody>
          <a:bodyPr wrap="square" rtlCol="0">
            <a:spAutoFit/>
          </a:bodyPr>
          <a:lstStyle/>
          <a:p>
            <a:pPr algn="just"/>
            <a:r>
              <a:rPr lang="it-IT" sz="1600" dirty="0"/>
              <a:t>PTV Visum 18 è un programma sviluppato dall’azienda tedesca </a:t>
            </a:r>
            <a:r>
              <a:rPr lang="it-IT" sz="1600" b="1" dirty="0"/>
              <a:t>PTV Group</a:t>
            </a:r>
            <a:r>
              <a:rPr lang="it-IT" sz="1600" dirty="0"/>
              <a:t>. </a:t>
            </a:r>
          </a:p>
          <a:p>
            <a:pPr algn="just"/>
            <a:r>
              <a:rPr lang="it-IT" sz="1600" dirty="0"/>
              <a:t>L’azienda nasce nel 1979 a Karlsruhe e inizia a sviluppare software di pianificazione del traffico di trasporto (PTV sta per </a:t>
            </a:r>
            <a:r>
              <a:rPr lang="it-IT" sz="1600" i="1" dirty="0" err="1"/>
              <a:t>Planung</a:t>
            </a:r>
            <a:r>
              <a:rPr lang="it-IT" sz="1600" i="1" dirty="0"/>
              <a:t> </a:t>
            </a:r>
            <a:r>
              <a:rPr lang="it-IT" sz="1600" i="1" dirty="0" err="1"/>
              <a:t>Transport</a:t>
            </a:r>
            <a:r>
              <a:rPr lang="it-IT" sz="1600" i="1" dirty="0"/>
              <a:t> </a:t>
            </a:r>
            <a:r>
              <a:rPr lang="it-IT" sz="1600" i="1" dirty="0" err="1"/>
              <a:t>Verkehr</a:t>
            </a:r>
            <a:r>
              <a:rPr lang="it-IT" sz="1600" dirty="0"/>
              <a:t>).</a:t>
            </a:r>
            <a:endParaRPr lang="it-IT" dirty="0"/>
          </a:p>
        </p:txBody>
      </p:sp>
      <p:sp>
        <p:nvSpPr>
          <p:cNvPr id="4" name="CasellaDiTesto 3">
            <a:extLst>
              <a:ext uri="{FF2B5EF4-FFF2-40B4-BE49-F238E27FC236}">
                <a16:creationId xmlns:a16="http://schemas.microsoft.com/office/drawing/2014/main" id="{D712E187-3040-4196-82A3-8AF9FC8805C6}"/>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pic>
        <p:nvPicPr>
          <p:cNvPr id="7170" name="Picture 2" descr="Risultati immagini per PTV Group">
            <a:extLst>
              <a:ext uri="{FF2B5EF4-FFF2-40B4-BE49-F238E27FC236}">
                <a16:creationId xmlns:a16="http://schemas.microsoft.com/office/drawing/2014/main" id="{46ECFBA2-A935-4884-8E01-BBD3A900D1C8}"/>
              </a:ext>
            </a:extLst>
          </p:cNvPr>
          <p:cNvPicPr>
            <a:picLocks noChangeAspect="1" noChangeArrowheads="1"/>
          </p:cNvPicPr>
          <p:nvPr/>
        </p:nvPicPr>
        <p:blipFill>
          <a:blip r:embed="rId4" cstate="email">
            <a:extLst>
              <a:ext uri="{28A0092B-C50C-407E-A947-70E740481C1C}">
                <a14:useLocalDpi xmlns:a14="http://schemas.microsoft.com/office/drawing/2010/main" val="0"/>
              </a:ext>
            </a:extLst>
          </a:blip>
          <a:srcRect/>
          <a:stretch>
            <a:fillRect/>
          </a:stretch>
        </p:blipFill>
        <p:spPr bwMode="auto">
          <a:xfrm>
            <a:off x="465062" y="1124566"/>
            <a:ext cx="2554471" cy="957927"/>
          </a:xfrm>
          <a:prstGeom prst="rect">
            <a:avLst/>
          </a:prstGeom>
          <a:noFill/>
          <a:ln>
            <a:noFill/>
          </a:ln>
          <a:extLst>
            <a:ext uri="{909E8E84-426E-40DD-AFC4-6F175D3DCCD1}">
              <a14:hiddenFill xmlns:a14="http://schemas.microsoft.com/office/drawing/2010/main">
                <a:solidFill>
                  <a:srgbClr val="FFFFFF"/>
                </a:solidFill>
              </a14:hiddenFill>
            </a:ext>
          </a:extLst>
        </p:spPr>
      </p:pic>
      <p:sp>
        <p:nvSpPr>
          <p:cNvPr id="36" name="Rettangolo 35">
            <a:extLst>
              <a:ext uri="{FF2B5EF4-FFF2-40B4-BE49-F238E27FC236}">
                <a16:creationId xmlns:a16="http://schemas.microsoft.com/office/drawing/2014/main" id="{38AD460B-13D3-4EAE-8DB4-4521743E4825}"/>
              </a:ext>
            </a:extLst>
          </p:cNvPr>
          <p:cNvSpPr/>
          <p:nvPr/>
        </p:nvSpPr>
        <p:spPr>
          <a:xfrm>
            <a:off x="3562949" y="5388620"/>
            <a:ext cx="3370636" cy="369332"/>
          </a:xfrm>
          <a:prstGeom prst="rect">
            <a:avLst/>
          </a:prstGeom>
        </p:spPr>
        <p:txBody>
          <a:bodyPr wrap="square">
            <a:spAutoFit/>
          </a:bodyPr>
          <a:lstStyle/>
          <a:p>
            <a:r>
              <a:rPr lang="it-IT" dirty="0">
                <a:solidFill>
                  <a:srgbClr val="FF0000"/>
                </a:solidFill>
                <a:hlinkClick r:id="rId5">
                  <a:extLst>
                    <a:ext uri="{A12FA001-AC4F-418D-AE19-62706E023703}">
                      <ahyp:hlinkClr xmlns:ahyp="http://schemas.microsoft.com/office/drawing/2018/hyperlinkcolor" val="tx"/>
                    </a:ext>
                  </a:extLst>
                </a:hlinkClick>
              </a:rPr>
              <a:t>https://www.ptvgroup.com/it/</a:t>
            </a:r>
            <a:endParaRPr lang="it-IT" dirty="0">
              <a:solidFill>
                <a:srgbClr val="FF0000"/>
              </a:solidFill>
            </a:endParaRPr>
          </a:p>
        </p:txBody>
      </p:sp>
      <p:sp>
        <p:nvSpPr>
          <p:cNvPr id="41" name="CasellaDiTesto 40">
            <a:extLst>
              <a:ext uri="{FF2B5EF4-FFF2-40B4-BE49-F238E27FC236}">
                <a16:creationId xmlns:a16="http://schemas.microsoft.com/office/drawing/2014/main" id="{D502FD45-7C8F-4C57-93A1-FCE9DC290218}"/>
              </a:ext>
            </a:extLst>
          </p:cNvPr>
          <p:cNvSpPr txBox="1"/>
          <p:nvPr/>
        </p:nvSpPr>
        <p:spPr>
          <a:xfrm>
            <a:off x="3593675" y="4990259"/>
            <a:ext cx="1163394" cy="400110"/>
          </a:xfrm>
          <a:prstGeom prst="rect">
            <a:avLst/>
          </a:prstGeom>
          <a:noFill/>
        </p:spPr>
        <p:txBody>
          <a:bodyPr wrap="square" rtlCol="0">
            <a:spAutoFit/>
          </a:bodyPr>
          <a:lstStyle/>
          <a:p>
            <a:r>
              <a:rPr lang="it-IT" sz="2000" b="1" dirty="0">
                <a:solidFill>
                  <a:schemeClr val="tx1">
                    <a:lumMod val="65000"/>
                    <a:lumOff val="35000"/>
                  </a:schemeClr>
                </a:solidFill>
              </a:rPr>
              <a:t>Sito:</a:t>
            </a:r>
          </a:p>
        </p:txBody>
      </p:sp>
      <p:cxnSp>
        <p:nvCxnSpPr>
          <p:cNvPr id="43" name="Connettore 2 42">
            <a:extLst>
              <a:ext uri="{FF2B5EF4-FFF2-40B4-BE49-F238E27FC236}">
                <a16:creationId xmlns:a16="http://schemas.microsoft.com/office/drawing/2014/main" id="{E973090B-03AE-4E8E-A806-D977C2FB17EB}"/>
              </a:ext>
            </a:extLst>
          </p:cNvPr>
          <p:cNvCxnSpPr>
            <a:cxnSpLocks/>
          </p:cNvCxnSpPr>
          <p:nvPr/>
        </p:nvCxnSpPr>
        <p:spPr>
          <a:xfrm flipH="1">
            <a:off x="1752012" y="2204497"/>
            <a:ext cx="4996" cy="3601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pic>
        <p:nvPicPr>
          <p:cNvPr id="7178" name="Picture 10" descr="Immagine correlata">
            <a:extLst>
              <a:ext uri="{FF2B5EF4-FFF2-40B4-BE49-F238E27FC236}">
                <a16:creationId xmlns:a16="http://schemas.microsoft.com/office/drawing/2014/main" id="{D5978228-0623-4D33-B891-815E5762635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626915" y="2697496"/>
            <a:ext cx="2282038" cy="548088"/>
          </a:xfrm>
          <a:prstGeom prst="rect">
            <a:avLst/>
          </a:prstGeom>
          <a:noFill/>
          <a:extLst>
            <a:ext uri="{909E8E84-426E-40DD-AFC4-6F175D3DCCD1}">
              <a14:hiddenFill xmlns:a14="http://schemas.microsoft.com/office/drawing/2010/main">
                <a:solidFill>
                  <a:srgbClr val="FFFFFF"/>
                </a:solidFill>
              </a14:hiddenFill>
            </a:ext>
          </a:extLst>
        </p:spPr>
      </p:pic>
      <p:pic>
        <p:nvPicPr>
          <p:cNvPr id="6" name="Immagine 5">
            <a:extLst>
              <a:ext uri="{FF2B5EF4-FFF2-40B4-BE49-F238E27FC236}">
                <a16:creationId xmlns:a16="http://schemas.microsoft.com/office/drawing/2014/main" id="{2CB26CE6-7C67-425A-B241-3EB0017E70DF}"/>
              </a:ext>
            </a:extLst>
          </p:cNvPr>
          <p:cNvPicPr>
            <a:picLocks noChangeAspect="1"/>
          </p:cNvPicPr>
          <p:nvPr/>
        </p:nvPicPr>
        <p:blipFill rotWithShape="1">
          <a:blip r:embed="rId7"/>
          <a:srcRect l="10305" t="27204" r="70446" b="53758"/>
          <a:stretch/>
        </p:blipFill>
        <p:spPr>
          <a:xfrm>
            <a:off x="176986" y="3429000"/>
            <a:ext cx="3026177" cy="1683774"/>
          </a:xfrm>
          <a:prstGeom prst="rect">
            <a:avLst/>
          </a:prstGeom>
        </p:spPr>
      </p:pic>
      <p:sp>
        <p:nvSpPr>
          <p:cNvPr id="17" name="CasellaDiTesto 16">
            <a:extLst>
              <a:ext uri="{FF2B5EF4-FFF2-40B4-BE49-F238E27FC236}">
                <a16:creationId xmlns:a16="http://schemas.microsoft.com/office/drawing/2014/main" id="{D9763483-CD44-4627-A6F2-DFCEDFFA15CA}"/>
              </a:ext>
            </a:extLst>
          </p:cNvPr>
          <p:cNvSpPr txBox="1"/>
          <p:nvPr/>
        </p:nvSpPr>
        <p:spPr>
          <a:xfrm>
            <a:off x="3520098" y="2688648"/>
            <a:ext cx="3277326" cy="400110"/>
          </a:xfrm>
          <a:prstGeom prst="rect">
            <a:avLst/>
          </a:prstGeom>
          <a:noFill/>
        </p:spPr>
        <p:txBody>
          <a:bodyPr wrap="square" rtlCol="0">
            <a:spAutoFit/>
          </a:bodyPr>
          <a:lstStyle/>
          <a:p>
            <a:r>
              <a:rPr lang="it-IT" sz="2000" b="1" dirty="0">
                <a:solidFill>
                  <a:schemeClr val="tx1">
                    <a:lumMod val="65000"/>
                    <a:lumOff val="35000"/>
                  </a:schemeClr>
                </a:solidFill>
              </a:rPr>
              <a:t>Altri prodotti di punta:</a:t>
            </a:r>
          </a:p>
        </p:txBody>
      </p:sp>
      <p:pic>
        <p:nvPicPr>
          <p:cNvPr id="7" name="Immagine 6">
            <a:extLst>
              <a:ext uri="{FF2B5EF4-FFF2-40B4-BE49-F238E27FC236}">
                <a16:creationId xmlns:a16="http://schemas.microsoft.com/office/drawing/2014/main" id="{D950EB86-4D7A-4F29-82E4-B7DB78C446E2}"/>
              </a:ext>
            </a:extLst>
          </p:cNvPr>
          <p:cNvPicPr>
            <a:picLocks noChangeAspect="1"/>
          </p:cNvPicPr>
          <p:nvPr/>
        </p:nvPicPr>
        <p:blipFill rotWithShape="1">
          <a:blip r:embed="rId8"/>
          <a:srcRect l="50000" t="28065" r="31505" b="39056"/>
          <a:stretch/>
        </p:blipFill>
        <p:spPr>
          <a:xfrm>
            <a:off x="3520098" y="3132295"/>
            <a:ext cx="1691148" cy="1691149"/>
          </a:xfrm>
          <a:prstGeom prst="rect">
            <a:avLst/>
          </a:prstGeom>
        </p:spPr>
      </p:pic>
      <p:pic>
        <p:nvPicPr>
          <p:cNvPr id="8" name="Immagine 7">
            <a:extLst>
              <a:ext uri="{FF2B5EF4-FFF2-40B4-BE49-F238E27FC236}">
                <a16:creationId xmlns:a16="http://schemas.microsoft.com/office/drawing/2014/main" id="{CC49BF6A-5499-449D-B0E0-4A92A8F1DB6D}"/>
              </a:ext>
            </a:extLst>
          </p:cNvPr>
          <p:cNvPicPr>
            <a:picLocks noChangeAspect="1"/>
          </p:cNvPicPr>
          <p:nvPr/>
        </p:nvPicPr>
        <p:blipFill rotWithShape="1">
          <a:blip r:embed="rId9"/>
          <a:srcRect l="10215" t="31274" r="70442" b="32698"/>
          <a:stretch/>
        </p:blipFill>
        <p:spPr>
          <a:xfrm>
            <a:off x="5364110" y="3132295"/>
            <a:ext cx="1768688" cy="1853051"/>
          </a:xfrm>
          <a:prstGeom prst="rect">
            <a:avLst/>
          </a:prstGeom>
        </p:spPr>
      </p:pic>
      <p:pic>
        <p:nvPicPr>
          <p:cNvPr id="21" name="Immagine 20">
            <a:extLst>
              <a:ext uri="{FF2B5EF4-FFF2-40B4-BE49-F238E27FC236}">
                <a16:creationId xmlns:a16="http://schemas.microsoft.com/office/drawing/2014/main" id="{BD347A7D-4367-40AD-A2C9-95883430E925}"/>
              </a:ext>
            </a:extLst>
          </p:cNvPr>
          <p:cNvPicPr>
            <a:picLocks noChangeAspect="1"/>
          </p:cNvPicPr>
          <p:nvPr/>
        </p:nvPicPr>
        <p:blipFill rotWithShape="1">
          <a:blip r:embed="rId9"/>
          <a:srcRect l="69683" t="31482" r="11721" b="32490"/>
          <a:stretch/>
        </p:blipFill>
        <p:spPr>
          <a:xfrm>
            <a:off x="7266652" y="3137208"/>
            <a:ext cx="1700359" cy="1853051"/>
          </a:xfrm>
          <a:prstGeom prst="rect">
            <a:avLst/>
          </a:prstGeom>
        </p:spPr>
      </p:pic>
      <p:sp>
        <p:nvSpPr>
          <p:cNvPr id="23" name="CasellaDiTesto 22">
            <a:extLst>
              <a:ext uri="{FF2B5EF4-FFF2-40B4-BE49-F238E27FC236}">
                <a16:creationId xmlns:a16="http://schemas.microsoft.com/office/drawing/2014/main" id="{B3336F00-65E0-4852-AC8A-12999940454B}"/>
              </a:ext>
            </a:extLst>
          </p:cNvPr>
          <p:cNvSpPr txBox="1"/>
          <p:nvPr/>
        </p:nvSpPr>
        <p:spPr>
          <a:xfrm>
            <a:off x="3562949" y="5731867"/>
            <a:ext cx="5427255" cy="830997"/>
          </a:xfrm>
          <a:prstGeom prst="rect">
            <a:avLst/>
          </a:prstGeom>
          <a:noFill/>
        </p:spPr>
        <p:txBody>
          <a:bodyPr wrap="square" rtlCol="0">
            <a:spAutoFit/>
          </a:bodyPr>
          <a:lstStyle/>
          <a:p>
            <a:pPr algn="just"/>
            <a:r>
              <a:rPr lang="it-IT" sz="1600" dirty="0"/>
              <a:t>PTV Visum 18 è scaricabile in versione di prova dal sito. Sempre dal sito sono stati presi i dati iniziali utilizzati per provare il prodotto.</a:t>
            </a:r>
            <a:endParaRPr lang="it-IT" dirty="0"/>
          </a:p>
        </p:txBody>
      </p:sp>
    </p:spTree>
    <p:custDataLst>
      <p:tags r:id="rId1"/>
    </p:custDataLst>
    <p:extLst>
      <p:ext uri="{BB962C8B-B14F-4D97-AF65-F5344CB8AC3E}">
        <p14:creationId xmlns:p14="http://schemas.microsoft.com/office/powerpoint/2010/main" val="3726194390"/>
      </p:ext>
    </p:extLst>
  </p:cSld>
  <p:clrMapOvr>
    <a:masterClrMapping/>
  </p:clrMapOvr>
  <mc:AlternateContent xmlns:mc="http://schemas.openxmlformats.org/markup-compatibility/2006" xmlns:p14="http://schemas.microsoft.com/office/powerpoint/2010/main">
    <mc:Choice Requires="p14">
      <p:transition spd="slow" p14:dur="2000" advTm="147542"/>
    </mc:Choice>
    <mc:Fallback xmlns="">
      <p:transition xmlns:p14="http://schemas.microsoft.com/office/powerpoint/2010/main" spd="slow" advTm="147542"/>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02C970C-CBA9-4B49-926F-A9D2E4AF67B9}"/>
              </a:ext>
            </a:extLst>
          </p:cNvPr>
          <p:cNvSpPr>
            <a:spLocks noGrp="1"/>
          </p:cNvSpPr>
          <p:nvPr>
            <p:ph type="body" sz="quarter" idx="10"/>
          </p:nvPr>
        </p:nvSpPr>
        <p:spPr/>
        <p:txBody>
          <a:bodyPr/>
          <a:lstStyle/>
          <a:p>
            <a:r>
              <a:rPr lang="it-IT" dirty="0"/>
              <a:t>Specifiche tecniche</a:t>
            </a:r>
          </a:p>
        </p:txBody>
      </p:sp>
      <p:sp>
        <p:nvSpPr>
          <p:cNvPr id="27" name="CasellaDiTesto 26">
            <a:extLst>
              <a:ext uri="{FF2B5EF4-FFF2-40B4-BE49-F238E27FC236}">
                <a16:creationId xmlns:a16="http://schemas.microsoft.com/office/drawing/2014/main" id="{0B34474C-A512-4100-B32E-CB3817F344A3}"/>
              </a:ext>
            </a:extLst>
          </p:cNvPr>
          <p:cNvSpPr txBox="1"/>
          <p:nvPr/>
        </p:nvSpPr>
        <p:spPr>
          <a:xfrm>
            <a:off x="0" y="6606400"/>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sp>
        <p:nvSpPr>
          <p:cNvPr id="19" name="42 Marcador de contenido">
            <a:extLst>
              <a:ext uri="{FF2B5EF4-FFF2-40B4-BE49-F238E27FC236}">
                <a16:creationId xmlns:a16="http://schemas.microsoft.com/office/drawing/2014/main" id="{712B37AA-2BA9-49D6-8EFB-90ADF2D6936D}"/>
              </a:ext>
            </a:extLst>
          </p:cNvPr>
          <p:cNvSpPr txBox="1">
            <a:spLocks/>
          </p:cNvSpPr>
          <p:nvPr/>
        </p:nvSpPr>
        <p:spPr>
          <a:xfrm>
            <a:off x="351464" y="2910745"/>
            <a:ext cx="3960440" cy="2747156"/>
          </a:xfrm>
          <a:prstGeom prst="rect">
            <a:avLst/>
          </a:prstGeom>
        </p:spPr>
        <p:txBody>
          <a:bodyPr>
            <a:noAutofit/>
          </a:bodyPr>
          <a:lstStyle>
            <a:lvl1pPr marL="342900" indent="-342900" algn="l" rtl="0" eaLnBrk="1" fontAlgn="base" hangingPunct="1">
              <a:spcBef>
                <a:spcPct val="20000"/>
              </a:spcBef>
              <a:spcAft>
                <a:spcPct val="0"/>
              </a:spcAft>
              <a:buFont typeface="Arial" charset="0"/>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marL="0" indent="0" algn="just">
              <a:lnSpc>
                <a:spcPct val="170000"/>
              </a:lnSpc>
            </a:pPr>
            <a:r>
              <a:rPr lang="en-US" sz="1400" dirty="0">
                <a:latin typeface="Arial" charset="0"/>
              </a:rPr>
              <a:t>Il </a:t>
            </a:r>
            <a:r>
              <a:rPr lang="it-IT" sz="1400" dirty="0">
                <a:latin typeface="Arial" charset="0"/>
              </a:rPr>
              <a:t>programma PTV Visum 2020 (ultima versione acquistabile) è supportato solo su Microsoft </a:t>
            </a:r>
            <a:r>
              <a:rPr lang="it-IT" sz="1400" b="1" dirty="0">
                <a:solidFill>
                  <a:schemeClr val="tx1">
                    <a:lumMod val="65000"/>
                    <a:lumOff val="35000"/>
                  </a:schemeClr>
                </a:solidFill>
                <a:latin typeface="Arial" charset="0"/>
              </a:rPr>
              <a:t>Windows® 10 o Windows® 8.1</a:t>
            </a:r>
            <a:r>
              <a:rPr lang="it-IT" sz="1400" dirty="0">
                <a:solidFill>
                  <a:schemeClr val="tx1">
                    <a:lumMod val="65000"/>
                    <a:lumOff val="35000"/>
                  </a:schemeClr>
                </a:solidFill>
                <a:latin typeface="Arial" charset="0"/>
              </a:rPr>
              <a:t>. </a:t>
            </a:r>
          </a:p>
          <a:p>
            <a:pPr marL="0" indent="0" algn="just">
              <a:lnSpc>
                <a:spcPct val="170000"/>
              </a:lnSpc>
            </a:pPr>
            <a:r>
              <a:rPr lang="it-IT" sz="1400" dirty="0">
                <a:latin typeface="Arial" charset="0"/>
              </a:rPr>
              <a:t>Il suo funzionamento è supportato dai Microsoft Windows </a:t>
            </a:r>
            <a:r>
              <a:rPr lang="it-IT" sz="1400" b="1" dirty="0">
                <a:solidFill>
                  <a:schemeClr val="tx1">
                    <a:lumMod val="65000"/>
                    <a:lumOff val="35000"/>
                  </a:schemeClr>
                </a:solidFill>
                <a:latin typeface="Arial" charset="0"/>
              </a:rPr>
              <a:t>Server 2016,2019 e 1903</a:t>
            </a:r>
            <a:r>
              <a:rPr lang="it-IT" sz="1400" dirty="0">
                <a:solidFill>
                  <a:schemeClr val="tx1">
                    <a:lumMod val="65000"/>
                    <a:lumOff val="35000"/>
                  </a:schemeClr>
                </a:solidFill>
                <a:latin typeface="Arial" charset="0"/>
              </a:rPr>
              <a:t>.</a:t>
            </a:r>
          </a:p>
          <a:p>
            <a:pPr marL="0" indent="0" algn="just">
              <a:lnSpc>
                <a:spcPct val="170000"/>
              </a:lnSpc>
            </a:pPr>
            <a:r>
              <a:rPr lang="it-IT" sz="1400" dirty="0">
                <a:latin typeface="Arial" charset="0"/>
              </a:rPr>
              <a:t>Il programma è funzionante solo su versione </a:t>
            </a:r>
            <a:r>
              <a:rPr lang="it-IT" sz="1400" b="1" dirty="0">
                <a:solidFill>
                  <a:schemeClr val="tx1">
                    <a:lumMod val="65000"/>
                    <a:lumOff val="35000"/>
                  </a:schemeClr>
                </a:solidFill>
                <a:latin typeface="Arial" charset="0"/>
              </a:rPr>
              <a:t>64bit.</a:t>
            </a:r>
          </a:p>
        </p:txBody>
      </p:sp>
      <p:sp>
        <p:nvSpPr>
          <p:cNvPr id="20" name="42 Marcador de contenido">
            <a:extLst>
              <a:ext uri="{FF2B5EF4-FFF2-40B4-BE49-F238E27FC236}">
                <a16:creationId xmlns:a16="http://schemas.microsoft.com/office/drawing/2014/main" id="{2BE7F4AB-28ED-4567-9B58-D35DE47DE474}"/>
              </a:ext>
            </a:extLst>
          </p:cNvPr>
          <p:cNvSpPr txBox="1">
            <a:spLocks/>
          </p:cNvSpPr>
          <p:nvPr/>
        </p:nvSpPr>
        <p:spPr>
          <a:xfrm>
            <a:off x="4774816" y="2925706"/>
            <a:ext cx="4293513" cy="3107404"/>
          </a:xfrm>
          <a:prstGeom prst="rect">
            <a:avLst/>
          </a:prstGeom>
        </p:spPr>
        <p:txBody>
          <a:bodyPr>
            <a:normAutofit fontScale="25000" lnSpcReduction="20000"/>
          </a:bodyPr>
          <a:lstStyle>
            <a:lvl1pPr marL="342900" indent="-342900" algn="l" rtl="0" eaLnBrk="1" fontAlgn="base" hangingPunct="1">
              <a:spcBef>
                <a:spcPct val="20000"/>
              </a:spcBef>
              <a:spcAft>
                <a:spcPct val="0"/>
              </a:spcAft>
              <a:buFont typeface="Arial" charset="0"/>
              <a:defRPr sz="3200" kern="1200">
                <a:solidFill>
                  <a:schemeClr val="tx1"/>
                </a:solidFill>
                <a:latin typeface="+mn-lt"/>
                <a:ea typeface="ＭＳ Ｐゴシック" charset="0"/>
                <a:cs typeface="+mn-cs"/>
              </a:defRPr>
            </a:lvl1pPr>
            <a:lvl2pPr marL="742950" indent="-285750" algn="l" rtl="0" eaLnBrk="1" fontAlgn="base" hangingPunct="1">
              <a:spcBef>
                <a:spcPct val="20000"/>
              </a:spcBef>
              <a:spcAft>
                <a:spcPct val="0"/>
              </a:spcAft>
              <a:buFont typeface="Arial" charset="0"/>
              <a:buChar char="–"/>
              <a:defRPr sz="2800" kern="1200">
                <a:solidFill>
                  <a:schemeClr val="tx1"/>
                </a:solidFill>
                <a:latin typeface="+mn-lt"/>
                <a:ea typeface="ＭＳ Ｐゴシック" charset="0"/>
                <a:cs typeface="+mn-cs"/>
              </a:defRPr>
            </a:lvl2pPr>
            <a:lvl3pPr marL="1143000" indent="-228600" algn="l" rtl="0" eaLnBrk="1" fontAlgn="base" hangingPunct="1">
              <a:spcBef>
                <a:spcPct val="20000"/>
              </a:spcBef>
              <a:spcAft>
                <a:spcPct val="0"/>
              </a:spcAft>
              <a:buFont typeface="Arial" charset="0"/>
              <a:buChar char="•"/>
              <a:defRPr sz="2400" kern="1200">
                <a:solidFill>
                  <a:schemeClr val="tx1"/>
                </a:solidFill>
                <a:latin typeface="+mn-lt"/>
                <a:ea typeface="ＭＳ Ｐゴシック" charset="0"/>
                <a:cs typeface="+mn-cs"/>
              </a:defRPr>
            </a:lvl3pPr>
            <a:lvl4pPr marL="16002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4pPr>
            <a:lvl5pPr marL="2057400" indent="-228600" algn="l" rtl="0" eaLnBrk="1" fontAlgn="base" hangingPunct="1">
              <a:spcBef>
                <a:spcPct val="20000"/>
              </a:spcBef>
              <a:spcAft>
                <a:spcPct val="0"/>
              </a:spcAft>
              <a:buFont typeface="Arial" charset="0"/>
              <a:buChar char="»"/>
              <a:defRPr sz="2000" kern="1200">
                <a:solidFill>
                  <a:schemeClr val="tx1"/>
                </a:solidFill>
                <a:latin typeface="+mn-lt"/>
                <a:ea typeface="ＭＳ Ｐゴシック" charset="0"/>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60000"/>
              </a:lnSpc>
            </a:pPr>
            <a:r>
              <a:rPr lang="it-IT" sz="5600" b="1" dirty="0">
                <a:solidFill>
                  <a:schemeClr val="tx1">
                    <a:lumMod val="65000"/>
                    <a:lumOff val="35000"/>
                  </a:schemeClr>
                </a:solidFill>
                <a:latin typeface="Arial" charset="0"/>
              </a:rPr>
              <a:t>Processore</a:t>
            </a:r>
            <a:r>
              <a:rPr lang="it-IT" sz="5600" dirty="0">
                <a:solidFill>
                  <a:schemeClr val="tx1">
                    <a:lumMod val="65000"/>
                    <a:lumOff val="35000"/>
                  </a:schemeClr>
                </a:solidFill>
                <a:latin typeface="Arial" charset="0"/>
              </a:rPr>
              <a:t>:          </a:t>
            </a:r>
            <a:r>
              <a:rPr lang="it-IT" sz="5600" dirty="0">
                <a:latin typeface="Arial" charset="0"/>
              </a:rPr>
              <a:t>min. Pentium IV (</a:t>
            </a:r>
            <a:r>
              <a:rPr lang="it-IT" sz="5600" dirty="0" err="1">
                <a:latin typeface="Arial" charset="0"/>
              </a:rPr>
              <a:t>racc</a:t>
            </a:r>
            <a:r>
              <a:rPr lang="it-IT" sz="5600" dirty="0">
                <a:latin typeface="Arial" charset="0"/>
              </a:rPr>
              <a:t>. Core i7)</a:t>
            </a:r>
          </a:p>
          <a:p>
            <a:pPr algn="just">
              <a:lnSpc>
                <a:spcPct val="160000"/>
              </a:lnSpc>
            </a:pPr>
            <a:r>
              <a:rPr lang="it-IT" sz="5600" b="1" dirty="0">
                <a:solidFill>
                  <a:schemeClr val="tx1">
                    <a:lumMod val="65000"/>
                    <a:lumOff val="35000"/>
                  </a:schemeClr>
                </a:solidFill>
                <a:latin typeface="Arial" charset="0"/>
              </a:rPr>
              <a:t>Velocità</a:t>
            </a:r>
            <a:r>
              <a:rPr lang="it-IT" sz="5600" dirty="0">
                <a:solidFill>
                  <a:schemeClr val="tx1">
                    <a:lumMod val="65000"/>
                    <a:lumOff val="35000"/>
                  </a:schemeClr>
                </a:solidFill>
                <a:latin typeface="Arial" charset="0"/>
              </a:rPr>
              <a:t>:                </a:t>
            </a:r>
            <a:r>
              <a:rPr lang="it-IT" sz="5600" dirty="0">
                <a:latin typeface="Arial" charset="0"/>
              </a:rPr>
              <a:t>min. 1 GHz (</a:t>
            </a:r>
            <a:r>
              <a:rPr lang="it-IT" sz="5600" dirty="0" err="1">
                <a:latin typeface="Arial" charset="0"/>
              </a:rPr>
              <a:t>racc</a:t>
            </a:r>
            <a:r>
              <a:rPr lang="it-IT" sz="5600" dirty="0">
                <a:latin typeface="Arial" charset="0"/>
              </a:rPr>
              <a:t>. 2 GHz)</a:t>
            </a:r>
          </a:p>
          <a:p>
            <a:pPr algn="just">
              <a:lnSpc>
                <a:spcPct val="160000"/>
              </a:lnSpc>
            </a:pPr>
            <a:r>
              <a:rPr lang="it-IT" sz="5600" b="1" dirty="0">
                <a:solidFill>
                  <a:schemeClr val="tx1">
                    <a:lumMod val="65000"/>
                    <a:lumOff val="35000"/>
                  </a:schemeClr>
                </a:solidFill>
                <a:latin typeface="Arial" charset="0"/>
              </a:rPr>
              <a:t>Memoria RAM</a:t>
            </a:r>
            <a:r>
              <a:rPr lang="it-IT" sz="5600" dirty="0">
                <a:solidFill>
                  <a:schemeClr val="tx1">
                    <a:lumMod val="65000"/>
                    <a:lumOff val="35000"/>
                  </a:schemeClr>
                </a:solidFill>
                <a:latin typeface="Arial" charset="0"/>
              </a:rPr>
              <a:t>:      </a:t>
            </a:r>
            <a:r>
              <a:rPr lang="it-IT" sz="5600" dirty="0">
                <a:latin typeface="Arial" charset="0"/>
              </a:rPr>
              <a:t>min. 512 MB (</a:t>
            </a:r>
            <a:r>
              <a:rPr lang="it-IT" sz="5600" dirty="0" err="1">
                <a:latin typeface="Arial" charset="0"/>
              </a:rPr>
              <a:t>racc</a:t>
            </a:r>
            <a:r>
              <a:rPr lang="it-IT" sz="5600" dirty="0">
                <a:latin typeface="Arial" charset="0"/>
              </a:rPr>
              <a:t>. 16 GB)</a:t>
            </a:r>
          </a:p>
          <a:p>
            <a:pPr algn="just">
              <a:lnSpc>
                <a:spcPct val="160000"/>
              </a:lnSpc>
            </a:pPr>
            <a:r>
              <a:rPr lang="it-IT" sz="5600" b="1" dirty="0">
                <a:solidFill>
                  <a:schemeClr val="tx1">
                    <a:lumMod val="65000"/>
                    <a:lumOff val="35000"/>
                  </a:schemeClr>
                </a:solidFill>
                <a:latin typeface="Arial" charset="0"/>
              </a:rPr>
              <a:t>Spazio Hard </a:t>
            </a:r>
            <a:r>
              <a:rPr lang="en-US" sz="5600" b="1" dirty="0">
                <a:solidFill>
                  <a:schemeClr val="tx1">
                    <a:lumMod val="65000"/>
                    <a:lumOff val="35000"/>
                  </a:schemeClr>
                </a:solidFill>
                <a:latin typeface="Arial" charset="0"/>
              </a:rPr>
              <a:t>disk</a:t>
            </a:r>
            <a:r>
              <a:rPr lang="en-US" sz="5600" dirty="0">
                <a:solidFill>
                  <a:schemeClr val="tx1">
                    <a:lumMod val="65000"/>
                    <a:lumOff val="35000"/>
                  </a:schemeClr>
                </a:solidFill>
                <a:latin typeface="Arial" charset="0"/>
              </a:rPr>
              <a:t>: </a:t>
            </a:r>
            <a:r>
              <a:rPr lang="en-US" sz="5600" dirty="0">
                <a:latin typeface="Arial" charset="0"/>
              </a:rPr>
              <a:t>sopra l’1 GB (</a:t>
            </a:r>
            <a:r>
              <a:rPr lang="en-US" sz="5600" dirty="0" err="1">
                <a:latin typeface="Arial" charset="0"/>
              </a:rPr>
              <a:t>racc</a:t>
            </a:r>
            <a:r>
              <a:rPr lang="en-US" sz="5600" dirty="0">
                <a:latin typeface="Arial" charset="0"/>
              </a:rPr>
              <a:t>. 2 GB)</a:t>
            </a:r>
          </a:p>
          <a:p>
            <a:pPr algn="just">
              <a:lnSpc>
                <a:spcPct val="160000"/>
              </a:lnSpc>
            </a:pPr>
            <a:r>
              <a:rPr lang="en-US" sz="5600" b="1" dirty="0">
                <a:solidFill>
                  <a:schemeClr val="tx1">
                    <a:lumMod val="65000"/>
                    <a:lumOff val="35000"/>
                  </a:schemeClr>
                </a:solidFill>
                <a:latin typeface="Arial" charset="0"/>
              </a:rPr>
              <a:t>Dongle</a:t>
            </a:r>
            <a:r>
              <a:rPr lang="it-IT" sz="5600" dirty="0">
                <a:solidFill>
                  <a:schemeClr val="tx1">
                    <a:lumMod val="65000"/>
                    <a:lumOff val="35000"/>
                  </a:schemeClr>
                </a:solidFill>
                <a:latin typeface="Arial" charset="0"/>
              </a:rPr>
              <a:t>:               </a:t>
            </a:r>
            <a:r>
              <a:rPr lang="it-IT" sz="5600" dirty="0">
                <a:latin typeface="Arial" charset="0"/>
              </a:rPr>
              <a:t>una porta USB funzionante o un         </a:t>
            </a:r>
            <a:r>
              <a:rPr lang="it-IT" sz="5600" dirty="0">
                <a:solidFill>
                  <a:schemeClr val="bg1"/>
                </a:solidFill>
                <a:latin typeface="Arial" charset="0"/>
              </a:rPr>
              <a:t>k </a:t>
            </a:r>
            <a:r>
              <a:rPr lang="it-IT" sz="5600" dirty="0">
                <a:latin typeface="Arial" charset="0"/>
              </a:rPr>
              <a:t>    </a:t>
            </a:r>
            <a:r>
              <a:rPr lang="it-IT" sz="5600" dirty="0">
                <a:solidFill>
                  <a:schemeClr val="bg1"/>
                </a:solidFill>
                <a:latin typeface="Arial" charset="0"/>
              </a:rPr>
              <a:t> i                </a:t>
            </a:r>
            <a:r>
              <a:rPr lang="it-IT" sz="5600" dirty="0">
                <a:latin typeface="Arial" charset="0"/>
              </a:rPr>
              <a:t>accesso a una licenza network</a:t>
            </a:r>
          </a:p>
          <a:p>
            <a:pPr algn="just">
              <a:lnSpc>
                <a:spcPct val="160000"/>
              </a:lnSpc>
            </a:pPr>
            <a:r>
              <a:rPr lang="it-IT" sz="5600" b="1" dirty="0">
                <a:solidFill>
                  <a:schemeClr val="tx1">
                    <a:lumMod val="65000"/>
                    <a:lumOff val="35000"/>
                  </a:schemeClr>
                </a:solidFill>
                <a:latin typeface="Arial" charset="0"/>
              </a:rPr>
              <a:t>Risoluzione</a:t>
            </a:r>
            <a:r>
              <a:rPr lang="en-US" sz="5600" dirty="0">
                <a:solidFill>
                  <a:schemeClr val="tx1">
                    <a:lumMod val="65000"/>
                    <a:lumOff val="35000"/>
                  </a:schemeClr>
                </a:solidFill>
                <a:latin typeface="Arial" charset="0"/>
              </a:rPr>
              <a:t>:          </a:t>
            </a:r>
            <a:r>
              <a:rPr lang="en-US" sz="5600" dirty="0">
                <a:latin typeface="Arial" charset="0"/>
              </a:rPr>
              <a:t>min. 1024x768 </a:t>
            </a:r>
          </a:p>
          <a:p>
            <a:pPr algn="just">
              <a:lnSpc>
                <a:spcPct val="160000"/>
              </a:lnSpc>
            </a:pPr>
            <a:r>
              <a:rPr lang="en-US" sz="5600" b="1" dirty="0">
                <a:solidFill>
                  <a:schemeClr val="tx1">
                    <a:lumMod val="65000"/>
                    <a:lumOff val="35000"/>
                  </a:schemeClr>
                </a:solidFill>
                <a:latin typeface="Arial" charset="0"/>
              </a:rPr>
              <a:t>Carta </a:t>
            </a:r>
            <a:r>
              <a:rPr lang="it-IT" sz="5600" b="1" dirty="0">
                <a:solidFill>
                  <a:schemeClr val="tx1">
                    <a:lumMod val="65000"/>
                    <a:lumOff val="35000"/>
                  </a:schemeClr>
                </a:solidFill>
                <a:latin typeface="Arial" charset="0"/>
              </a:rPr>
              <a:t>grafica</a:t>
            </a:r>
            <a:r>
              <a:rPr lang="en-US" sz="5600" dirty="0">
                <a:solidFill>
                  <a:schemeClr val="tx1">
                    <a:lumMod val="65000"/>
                    <a:lumOff val="35000"/>
                  </a:schemeClr>
                </a:solidFill>
                <a:latin typeface="Arial" charset="0"/>
              </a:rPr>
              <a:t>:      </a:t>
            </a:r>
            <a:r>
              <a:rPr lang="en-US" sz="5600" dirty="0">
                <a:latin typeface="Arial" charset="0"/>
              </a:rPr>
              <a:t>Graphics OpenGL® per la </a:t>
            </a:r>
            <a:r>
              <a:rPr lang="it-IT" sz="5600" dirty="0">
                <a:latin typeface="Arial" charset="0"/>
              </a:rPr>
              <a:t>grafica</a:t>
            </a:r>
            <a:r>
              <a:rPr lang="en-US" sz="5600" dirty="0">
                <a:latin typeface="Arial" charset="0"/>
              </a:rPr>
              <a:t> </a:t>
            </a:r>
            <a:r>
              <a:rPr lang="en-US" sz="5600" dirty="0">
                <a:solidFill>
                  <a:schemeClr val="bg1"/>
                </a:solidFill>
                <a:latin typeface="Arial" charset="0"/>
              </a:rPr>
              <a:t>k</a:t>
            </a:r>
            <a:r>
              <a:rPr lang="en-US" sz="5600" dirty="0">
                <a:latin typeface="Arial" charset="0"/>
              </a:rPr>
              <a:t>                      3D</a:t>
            </a:r>
          </a:p>
          <a:p>
            <a:pPr>
              <a:lnSpc>
                <a:spcPct val="170000"/>
              </a:lnSpc>
            </a:pPr>
            <a:endParaRPr lang="pt-BR" dirty="0"/>
          </a:p>
        </p:txBody>
      </p:sp>
      <p:sp>
        <p:nvSpPr>
          <p:cNvPr id="21" name="CasellaDiTesto 20">
            <a:extLst>
              <a:ext uri="{FF2B5EF4-FFF2-40B4-BE49-F238E27FC236}">
                <a16:creationId xmlns:a16="http://schemas.microsoft.com/office/drawing/2014/main" id="{B94D9E35-9D9F-40F3-92C5-46E88A1768F1}"/>
              </a:ext>
            </a:extLst>
          </p:cNvPr>
          <p:cNvSpPr txBox="1"/>
          <p:nvPr/>
        </p:nvSpPr>
        <p:spPr>
          <a:xfrm>
            <a:off x="1240591" y="1336386"/>
            <a:ext cx="2210077" cy="400110"/>
          </a:xfrm>
          <a:prstGeom prst="rect">
            <a:avLst/>
          </a:prstGeom>
          <a:noFill/>
          <a:ln w="28575">
            <a:solidFill>
              <a:schemeClr val="tx1">
                <a:lumMod val="75000"/>
                <a:lumOff val="25000"/>
              </a:schemeClr>
            </a:solidFill>
          </a:ln>
        </p:spPr>
        <p:txBody>
          <a:bodyPr wrap="square" rtlCol="0">
            <a:spAutoFit/>
          </a:bodyPr>
          <a:lstStyle/>
          <a:p>
            <a:pPr algn="ctr"/>
            <a:r>
              <a:rPr lang="it-IT" sz="2000" dirty="0"/>
              <a:t>Sistemi Operativi</a:t>
            </a:r>
          </a:p>
        </p:txBody>
      </p:sp>
      <p:cxnSp>
        <p:nvCxnSpPr>
          <p:cNvPr id="22" name="Connettore diritto 21">
            <a:extLst>
              <a:ext uri="{FF2B5EF4-FFF2-40B4-BE49-F238E27FC236}">
                <a16:creationId xmlns:a16="http://schemas.microsoft.com/office/drawing/2014/main" id="{5E4FFE88-31A8-48D0-9141-ACC6B7F390E7}"/>
              </a:ext>
            </a:extLst>
          </p:cNvPr>
          <p:cNvCxnSpPr>
            <a:cxnSpLocks/>
          </p:cNvCxnSpPr>
          <p:nvPr/>
        </p:nvCxnSpPr>
        <p:spPr>
          <a:xfrm>
            <a:off x="4586440" y="1059646"/>
            <a:ext cx="0" cy="5164173"/>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cxnSp>
        <p:nvCxnSpPr>
          <p:cNvPr id="4" name="Connettore diritto 3">
            <a:extLst>
              <a:ext uri="{FF2B5EF4-FFF2-40B4-BE49-F238E27FC236}">
                <a16:creationId xmlns:a16="http://schemas.microsoft.com/office/drawing/2014/main" id="{85466C81-A859-4E22-BBD6-2C9B4CF4F044}"/>
              </a:ext>
            </a:extLst>
          </p:cNvPr>
          <p:cNvCxnSpPr/>
          <p:nvPr/>
        </p:nvCxnSpPr>
        <p:spPr>
          <a:xfrm>
            <a:off x="0" y="6371303"/>
            <a:ext cx="9144000" cy="0"/>
          </a:xfrm>
          <a:prstGeom prst="line">
            <a:avLst/>
          </a:prstGeom>
        </p:spPr>
        <p:style>
          <a:lnRef idx="1">
            <a:schemeClr val="accent1"/>
          </a:lnRef>
          <a:fillRef idx="0">
            <a:schemeClr val="accent1"/>
          </a:fillRef>
          <a:effectRef idx="0">
            <a:schemeClr val="accent1"/>
          </a:effectRef>
          <a:fontRef idx="minor">
            <a:schemeClr val="tx1"/>
          </a:fontRef>
        </p:style>
      </p:cxnSp>
      <p:pic>
        <p:nvPicPr>
          <p:cNvPr id="11" name="Elemento grafico 10" descr="Ingranaggi">
            <a:extLst>
              <a:ext uri="{FF2B5EF4-FFF2-40B4-BE49-F238E27FC236}">
                <a16:creationId xmlns:a16="http://schemas.microsoft.com/office/drawing/2014/main" id="{31993304-783F-4BC0-BDF5-8224D0FE0B86}"/>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807813" y="1130724"/>
            <a:ext cx="914400" cy="914400"/>
          </a:xfrm>
          <a:prstGeom prst="rect">
            <a:avLst/>
          </a:prstGeom>
        </p:spPr>
      </p:pic>
      <p:pic>
        <p:nvPicPr>
          <p:cNvPr id="13" name="Elemento grafico 12" descr="Robot">
            <a:extLst>
              <a:ext uri="{FF2B5EF4-FFF2-40B4-BE49-F238E27FC236}">
                <a16:creationId xmlns:a16="http://schemas.microsoft.com/office/drawing/2014/main" id="{727A4F91-A1A0-48E6-8996-589078FDC5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281513" y="1079241"/>
            <a:ext cx="914400" cy="914400"/>
          </a:xfrm>
          <a:prstGeom prst="rect">
            <a:avLst/>
          </a:prstGeom>
        </p:spPr>
      </p:pic>
      <p:sp>
        <p:nvSpPr>
          <p:cNvPr id="31" name="Freccia a destra 30">
            <a:extLst>
              <a:ext uri="{FF2B5EF4-FFF2-40B4-BE49-F238E27FC236}">
                <a16:creationId xmlns:a16="http://schemas.microsoft.com/office/drawing/2014/main" id="{29C6B8BB-722D-42D1-BE5F-B86F98591463}"/>
              </a:ext>
            </a:extLst>
          </p:cNvPr>
          <p:cNvSpPr/>
          <p:nvPr/>
        </p:nvSpPr>
        <p:spPr>
          <a:xfrm rot="5400000">
            <a:off x="1983799" y="2017882"/>
            <a:ext cx="695771" cy="470073"/>
          </a:xfrm>
          <a:prstGeom prst="rightArrow">
            <a:avLst/>
          </a:prstGeom>
          <a:noFill/>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2" name="CasellaDiTesto 31">
            <a:extLst>
              <a:ext uri="{FF2B5EF4-FFF2-40B4-BE49-F238E27FC236}">
                <a16:creationId xmlns:a16="http://schemas.microsoft.com/office/drawing/2014/main" id="{C43EB8DB-1E8F-43F8-AFC1-0A9977F1BC91}"/>
              </a:ext>
            </a:extLst>
          </p:cNvPr>
          <p:cNvSpPr txBox="1"/>
          <p:nvPr/>
        </p:nvSpPr>
        <p:spPr>
          <a:xfrm>
            <a:off x="5816536" y="1366983"/>
            <a:ext cx="2210077" cy="400110"/>
          </a:xfrm>
          <a:prstGeom prst="rect">
            <a:avLst/>
          </a:prstGeom>
          <a:noFill/>
          <a:ln w="28575">
            <a:solidFill>
              <a:schemeClr val="tx1">
                <a:lumMod val="75000"/>
                <a:lumOff val="25000"/>
              </a:schemeClr>
            </a:solidFill>
          </a:ln>
        </p:spPr>
        <p:txBody>
          <a:bodyPr wrap="square" rtlCol="0">
            <a:spAutoFit/>
          </a:bodyPr>
          <a:lstStyle/>
          <a:p>
            <a:pPr algn="ctr"/>
            <a:r>
              <a:rPr lang="it-IT" sz="2000" dirty="0"/>
              <a:t>Hardware</a:t>
            </a:r>
          </a:p>
        </p:txBody>
      </p:sp>
      <p:sp>
        <p:nvSpPr>
          <p:cNvPr id="34" name="Freccia a destra 33">
            <a:extLst>
              <a:ext uri="{FF2B5EF4-FFF2-40B4-BE49-F238E27FC236}">
                <a16:creationId xmlns:a16="http://schemas.microsoft.com/office/drawing/2014/main" id="{CA9CB6B5-26E0-4FBF-BCE0-69F48F8141E5}"/>
              </a:ext>
            </a:extLst>
          </p:cNvPr>
          <p:cNvSpPr/>
          <p:nvPr/>
        </p:nvSpPr>
        <p:spPr>
          <a:xfrm rot="5400000">
            <a:off x="6573688" y="2045066"/>
            <a:ext cx="695771" cy="470073"/>
          </a:xfrm>
          <a:prstGeom prst="rightArrow">
            <a:avLst/>
          </a:prstGeom>
          <a:ln>
            <a:solidFill>
              <a:srgbClr val="C00000"/>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3" name="Rettangolo 2">
            <a:extLst>
              <a:ext uri="{FF2B5EF4-FFF2-40B4-BE49-F238E27FC236}">
                <a16:creationId xmlns:a16="http://schemas.microsoft.com/office/drawing/2014/main" id="{092230F5-E4FF-4F5C-AE35-9E22FB290E59}"/>
              </a:ext>
            </a:extLst>
          </p:cNvPr>
          <p:cNvSpPr/>
          <p:nvPr/>
        </p:nvSpPr>
        <p:spPr>
          <a:xfrm>
            <a:off x="492570" y="4850235"/>
            <a:ext cx="4572000" cy="2308324"/>
          </a:xfrm>
          <a:prstGeom prst="rect">
            <a:avLst/>
          </a:prstGeom>
        </p:spPr>
        <p:txBody>
          <a:bodyPr>
            <a:spAutoFit/>
          </a:bodyPr>
          <a:lstStyle/>
          <a:p>
            <a:br>
              <a:rPr lang="en-US" dirty="0"/>
            </a:br>
            <a:br>
              <a:rPr lang="en-US" dirty="0"/>
            </a:br>
            <a:br>
              <a:rPr lang="en-US" dirty="0"/>
            </a:br>
            <a:br>
              <a:rPr lang="en-US" dirty="0"/>
            </a:br>
            <a:br>
              <a:rPr lang="en-US" dirty="0"/>
            </a:br>
            <a:br>
              <a:rPr lang="en-US" dirty="0"/>
            </a:br>
            <a:br>
              <a:rPr lang="en-US" dirty="0"/>
            </a:br>
            <a:endParaRPr lang="it-IT" dirty="0"/>
          </a:p>
        </p:txBody>
      </p:sp>
    </p:spTree>
    <p:extLst>
      <p:ext uri="{BB962C8B-B14F-4D97-AF65-F5344CB8AC3E}">
        <p14:creationId xmlns:p14="http://schemas.microsoft.com/office/powerpoint/2010/main" val="119270649"/>
      </p:ext>
    </p:extLst>
  </p:cSld>
  <p:clrMapOvr>
    <a:overrideClrMapping bg1="lt1" tx1="dk1" bg2="lt2" tx2="dk2" accent1="accent1" accent2="accent2" accent3="accent3" accent4="accent4" accent5="accent5" accent6="accent6" hlink="hlink" folHlink="folHlink"/>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8E5ACB6-E665-49F8-BD5A-4D3504B6DCF9}"/>
              </a:ext>
            </a:extLst>
          </p:cNvPr>
          <p:cNvSpPr>
            <a:spLocks noGrp="1"/>
          </p:cNvSpPr>
          <p:nvPr>
            <p:ph type="body" sz="quarter" idx="10"/>
          </p:nvPr>
        </p:nvSpPr>
        <p:spPr/>
        <p:txBody>
          <a:bodyPr/>
          <a:lstStyle/>
          <a:p>
            <a:r>
              <a:rPr lang="it-IT" dirty="0"/>
              <a:t>Obiettivi globali dell’azienda</a:t>
            </a:r>
          </a:p>
        </p:txBody>
      </p:sp>
      <p:sp>
        <p:nvSpPr>
          <p:cNvPr id="46" name="CasellaDiTesto 45">
            <a:extLst>
              <a:ext uri="{FF2B5EF4-FFF2-40B4-BE49-F238E27FC236}">
                <a16:creationId xmlns:a16="http://schemas.microsoft.com/office/drawing/2014/main" id="{5279A70E-9680-413A-BE46-D3132664845F}"/>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sp>
        <p:nvSpPr>
          <p:cNvPr id="47" name="Rettangolo 46">
            <a:extLst>
              <a:ext uri="{FF2B5EF4-FFF2-40B4-BE49-F238E27FC236}">
                <a16:creationId xmlns:a16="http://schemas.microsoft.com/office/drawing/2014/main" id="{E092F925-6DE7-4617-A9BC-F838401548CD}"/>
              </a:ext>
            </a:extLst>
          </p:cNvPr>
          <p:cNvSpPr/>
          <p:nvPr/>
        </p:nvSpPr>
        <p:spPr>
          <a:xfrm>
            <a:off x="124595" y="2560359"/>
            <a:ext cx="2633771" cy="1754326"/>
          </a:xfrm>
          <a:prstGeom prst="rect">
            <a:avLst/>
          </a:prstGeom>
        </p:spPr>
        <p:txBody>
          <a:bodyPr wrap="square">
            <a:spAutoFit/>
          </a:bodyPr>
          <a:lstStyle/>
          <a:p>
            <a:pPr algn="ctr" fontAlgn="t"/>
            <a:r>
              <a:rPr lang="it-IT" dirty="0">
                <a:solidFill>
                  <a:schemeClr val="tx1">
                    <a:lumMod val="65000"/>
                    <a:lumOff val="35000"/>
                  </a:schemeClr>
                </a:solidFill>
                <a:latin typeface="Avenir"/>
              </a:rPr>
              <a:t>Massima efficienza e sicurezza per il trasporto di merci e persone minimizzando le risorse da utilizzare.</a:t>
            </a:r>
            <a:endParaRPr lang="it-IT" b="0" i="0" dirty="0">
              <a:solidFill>
                <a:schemeClr val="tx1">
                  <a:lumMod val="65000"/>
                  <a:lumOff val="35000"/>
                </a:schemeClr>
              </a:solidFill>
              <a:effectLst/>
              <a:latin typeface="Avenir"/>
            </a:endParaRPr>
          </a:p>
          <a:p>
            <a:pPr fontAlgn="t"/>
            <a:endParaRPr lang="it-IT" b="0" i="0" dirty="0">
              <a:solidFill>
                <a:schemeClr val="tx1">
                  <a:lumMod val="65000"/>
                  <a:lumOff val="35000"/>
                </a:schemeClr>
              </a:solidFill>
              <a:effectLst/>
              <a:latin typeface="Avenir"/>
            </a:endParaRPr>
          </a:p>
        </p:txBody>
      </p:sp>
      <p:sp>
        <p:nvSpPr>
          <p:cNvPr id="48" name="Rettangolo 47">
            <a:extLst>
              <a:ext uri="{FF2B5EF4-FFF2-40B4-BE49-F238E27FC236}">
                <a16:creationId xmlns:a16="http://schemas.microsoft.com/office/drawing/2014/main" id="{10893925-6163-4D82-8C79-71DAEFB7C729}"/>
              </a:ext>
            </a:extLst>
          </p:cNvPr>
          <p:cNvSpPr/>
          <p:nvPr/>
        </p:nvSpPr>
        <p:spPr>
          <a:xfrm>
            <a:off x="3206431" y="2585309"/>
            <a:ext cx="2718936" cy="1200329"/>
          </a:xfrm>
          <a:prstGeom prst="rect">
            <a:avLst/>
          </a:prstGeom>
        </p:spPr>
        <p:txBody>
          <a:bodyPr wrap="square">
            <a:spAutoFit/>
          </a:bodyPr>
          <a:lstStyle/>
          <a:p>
            <a:pPr algn="ctr" fontAlgn="t"/>
            <a:r>
              <a:rPr lang="it-IT" dirty="0">
                <a:solidFill>
                  <a:schemeClr val="tx1">
                    <a:lumMod val="65000"/>
                    <a:lumOff val="35000"/>
                  </a:schemeClr>
                </a:solidFill>
                <a:latin typeface="Avenir"/>
              </a:rPr>
              <a:t>Risparmiare tempo e denaro diminuendo gli effetti del traffico nei centri urbani.</a:t>
            </a:r>
            <a:endParaRPr lang="it-IT" b="0" i="0" dirty="0">
              <a:solidFill>
                <a:schemeClr val="tx1">
                  <a:lumMod val="65000"/>
                  <a:lumOff val="35000"/>
                </a:schemeClr>
              </a:solidFill>
              <a:effectLst/>
              <a:latin typeface="Avenir"/>
            </a:endParaRPr>
          </a:p>
        </p:txBody>
      </p:sp>
      <p:sp>
        <p:nvSpPr>
          <p:cNvPr id="49" name="Rettangolo 48">
            <a:extLst>
              <a:ext uri="{FF2B5EF4-FFF2-40B4-BE49-F238E27FC236}">
                <a16:creationId xmlns:a16="http://schemas.microsoft.com/office/drawing/2014/main" id="{B551F34D-FBF9-4106-987E-C945A8ACB10E}"/>
              </a:ext>
            </a:extLst>
          </p:cNvPr>
          <p:cNvSpPr/>
          <p:nvPr/>
        </p:nvSpPr>
        <p:spPr>
          <a:xfrm>
            <a:off x="6446581" y="2496819"/>
            <a:ext cx="2633771" cy="1754326"/>
          </a:xfrm>
          <a:prstGeom prst="rect">
            <a:avLst/>
          </a:prstGeom>
        </p:spPr>
        <p:txBody>
          <a:bodyPr wrap="square">
            <a:spAutoFit/>
          </a:bodyPr>
          <a:lstStyle/>
          <a:p>
            <a:pPr algn="ctr" fontAlgn="t"/>
            <a:r>
              <a:rPr lang="it-IT" dirty="0">
                <a:solidFill>
                  <a:schemeClr val="tx1">
                    <a:lumMod val="65000"/>
                    <a:lumOff val="35000"/>
                  </a:schemeClr>
                </a:solidFill>
                <a:latin typeface="Avenir"/>
              </a:rPr>
              <a:t>Sostenere i progressi tecnologici dei veicoli autonomi e della sharing economy che stanno rivoluzionando il concetto stesso di mobilità.</a:t>
            </a:r>
            <a:endParaRPr lang="it-IT" b="0" i="0" dirty="0">
              <a:solidFill>
                <a:schemeClr val="tx1">
                  <a:lumMod val="65000"/>
                  <a:lumOff val="35000"/>
                </a:schemeClr>
              </a:solidFill>
              <a:effectLst/>
              <a:latin typeface="Avenir"/>
            </a:endParaRPr>
          </a:p>
        </p:txBody>
      </p:sp>
      <p:pic>
        <p:nvPicPr>
          <p:cNvPr id="51" name="Elemento grafico 50" descr="Cassa">
            <a:extLst>
              <a:ext uri="{FF2B5EF4-FFF2-40B4-BE49-F238E27FC236}">
                <a16:creationId xmlns:a16="http://schemas.microsoft.com/office/drawing/2014/main" id="{21C83636-98B7-4D85-A81B-461C06CDD617}"/>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909222" y="1409764"/>
            <a:ext cx="914400" cy="914400"/>
          </a:xfrm>
          <a:prstGeom prst="rect">
            <a:avLst/>
          </a:prstGeom>
        </p:spPr>
      </p:pic>
      <p:pic>
        <p:nvPicPr>
          <p:cNvPr id="53" name="Elemento grafico 52" descr="Città">
            <a:extLst>
              <a:ext uri="{FF2B5EF4-FFF2-40B4-BE49-F238E27FC236}">
                <a16:creationId xmlns:a16="http://schemas.microsoft.com/office/drawing/2014/main" id="{3C0DD382-E6BA-4B49-A12F-8FC3801E8D1C}"/>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4108699" y="1380636"/>
            <a:ext cx="914400" cy="914400"/>
          </a:xfrm>
          <a:prstGeom prst="rect">
            <a:avLst/>
          </a:prstGeom>
        </p:spPr>
      </p:pic>
      <p:pic>
        <p:nvPicPr>
          <p:cNvPr id="55" name="Elemento grafico 54" descr="Auto elettrica">
            <a:extLst>
              <a:ext uri="{FF2B5EF4-FFF2-40B4-BE49-F238E27FC236}">
                <a16:creationId xmlns:a16="http://schemas.microsoft.com/office/drawing/2014/main" id="{8060D41A-D872-4B71-A537-1EABFFA609FA}"/>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7300392" y="1366072"/>
            <a:ext cx="914400" cy="914400"/>
          </a:xfrm>
          <a:prstGeom prst="rect">
            <a:avLst/>
          </a:prstGeom>
        </p:spPr>
      </p:pic>
      <p:cxnSp>
        <p:nvCxnSpPr>
          <p:cNvPr id="62" name="Connettore diritto 61">
            <a:extLst>
              <a:ext uri="{FF2B5EF4-FFF2-40B4-BE49-F238E27FC236}">
                <a16:creationId xmlns:a16="http://schemas.microsoft.com/office/drawing/2014/main" id="{39B46396-FD8B-448C-B0E8-F45AD812F6B7}"/>
              </a:ext>
            </a:extLst>
          </p:cNvPr>
          <p:cNvCxnSpPr>
            <a:stCxn id="51" idx="3"/>
            <a:endCxn id="53" idx="1"/>
          </p:cNvCxnSpPr>
          <p:nvPr/>
        </p:nvCxnSpPr>
        <p:spPr>
          <a:xfrm flipV="1">
            <a:off x="1823622" y="1837836"/>
            <a:ext cx="2285077" cy="2912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65" name="Connettore diritto 64">
            <a:extLst>
              <a:ext uri="{FF2B5EF4-FFF2-40B4-BE49-F238E27FC236}">
                <a16:creationId xmlns:a16="http://schemas.microsoft.com/office/drawing/2014/main" id="{7B2AD34E-B153-4649-9E56-A0025CA30B85}"/>
              </a:ext>
            </a:extLst>
          </p:cNvPr>
          <p:cNvCxnSpPr/>
          <p:nvPr/>
        </p:nvCxnSpPr>
        <p:spPr>
          <a:xfrm flipV="1">
            <a:off x="5035301" y="1808708"/>
            <a:ext cx="2285077" cy="29128"/>
          </a:xfrm>
          <a:prstGeom prst="line">
            <a:avLst/>
          </a:prstGeom>
          <a:ln w="28575">
            <a:solidFill>
              <a:schemeClr val="tx1">
                <a:lumMod val="50000"/>
                <a:lumOff val="50000"/>
              </a:schemeClr>
            </a:solidFill>
            <a:prstDash val="sysDot"/>
          </a:ln>
        </p:spPr>
        <p:style>
          <a:lnRef idx="1">
            <a:schemeClr val="accent1"/>
          </a:lnRef>
          <a:fillRef idx="0">
            <a:schemeClr val="accent1"/>
          </a:fillRef>
          <a:effectRef idx="0">
            <a:schemeClr val="accent1"/>
          </a:effectRef>
          <a:fontRef idx="minor">
            <a:schemeClr val="tx1"/>
          </a:fontRef>
        </p:style>
      </p:cxnSp>
      <p:sp>
        <p:nvSpPr>
          <p:cNvPr id="63" name="Parentesi graffa chiusa 62">
            <a:extLst>
              <a:ext uri="{FF2B5EF4-FFF2-40B4-BE49-F238E27FC236}">
                <a16:creationId xmlns:a16="http://schemas.microsoft.com/office/drawing/2014/main" id="{81377FA1-D3F6-47FE-BA9E-78C9E722F273}"/>
              </a:ext>
            </a:extLst>
          </p:cNvPr>
          <p:cNvSpPr/>
          <p:nvPr/>
        </p:nvSpPr>
        <p:spPr>
          <a:xfrm rot="5400000">
            <a:off x="4219046" y="1508315"/>
            <a:ext cx="344129" cy="5975550"/>
          </a:xfrm>
          <a:prstGeom prst="rightBrace">
            <a:avLst/>
          </a:prstGeom>
          <a:noFill/>
          <a:ln w="190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it-IT"/>
          </a:p>
        </p:txBody>
      </p:sp>
      <p:sp>
        <p:nvSpPr>
          <p:cNvPr id="67" name="Rettangolo 66">
            <a:extLst>
              <a:ext uri="{FF2B5EF4-FFF2-40B4-BE49-F238E27FC236}">
                <a16:creationId xmlns:a16="http://schemas.microsoft.com/office/drawing/2014/main" id="{879F0D7C-A3BA-459A-85A2-C08982296DF6}"/>
              </a:ext>
            </a:extLst>
          </p:cNvPr>
          <p:cNvSpPr/>
          <p:nvPr/>
        </p:nvSpPr>
        <p:spPr>
          <a:xfrm>
            <a:off x="1847125" y="4695109"/>
            <a:ext cx="5087970" cy="1631216"/>
          </a:xfrm>
          <a:prstGeom prst="rect">
            <a:avLst/>
          </a:prstGeom>
        </p:spPr>
        <p:txBody>
          <a:bodyPr wrap="square">
            <a:spAutoFit/>
          </a:bodyPr>
          <a:lstStyle/>
          <a:p>
            <a:pPr algn="ctr" fontAlgn="t"/>
            <a:r>
              <a:rPr lang="it-IT" b="0" i="0" dirty="0">
                <a:solidFill>
                  <a:schemeClr val="tx1">
                    <a:lumMod val="65000"/>
                    <a:lumOff val="35000"/>
                  </a:schemeClr>
                </a:solidFill>
                <a:effectLst/>
                <a:latin typeface="Avenir"/>
              </a:rPr>
              <a:t>Aiutare decisori e utenti a prendere le scelte migliori per un futuro di mobilità migliore.</a:t>
            </a:r>
          </a:p>
          <a:p>
            <a:pPr algn="ctr" fontAlgn="t"/>
            <a:r>
              <a:rPr lang="it-IT" dirty="0">
                <a:solidFill>
                  <a:schemeClr val="tx1">
                    <a:lumMod val="65000"/>
                    <a:lumOff val="35000"/>
                  </a:schemeClr>
                </a:solidFill>
                <a:latin typeface="Avenir"/>
              </a:rPr>
              <a:t>Da qui il motto aziendale:</a:t>
            </a:r>
          </a:p>
          <a:p>
            <a:pPr algn="ctr" fontAlgn="t"/>
            <a:endParaRPr lang="it-IT" dirty="0">
              <a:solidFill>
                <a:schemeClr val="tx1">
                  <a:lumMod val="65000"/>
                  <a:lumOff val="35000"/>
                </a:schemeClr>
              </a:solidFill>
              <a:latin typeface="Avenir"/>
            </a:endParaRPr>
          </a:p>
          <a:p>
            <a:pPr algn="ctr" fontAlgn="t"/>
            <a:r>
              <a:rPr lang="it-IT" sz="2800" b="0" i="0" dirty="0">
                <a:solidFill>
                  <a:srgbClr val="C00000"/>
                </a:solidFill>
                <a:effectLst/>
                <a:latin typeface="Avenir"/>
              </a:rPr>
              <a:t>The mind of </a:t>
            </a:r>
            <a:r>
              <a:rPr lang="en-IE" sz="2800" b="0" i="0" dirty="0">
                <a:solidFill>
                  <a:srgbClr val="C00000"/>
                </a:solidFill>
                <a:effectLst/>
                <a:latin typeface="Avenir"/>
              </a:rPr>
              <a:t>movement</a:t>
            </a:r>
          </a:p>
        </p:txBody>
      </p:sp>
    </p:spTree>
    <p:extLst>
      <p:ext uri="{BB962C8B-B14F-4D97-AF65-F5344CB8AC3E}">
        <p14:creationId xmlns:p14="http://schemas.microsoft.com/office/powerpoint/2010/main" val="352078275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98E5ACB6-E665-49F8-BD5A-4D3504B6DCF9}"/>
              </a:ext>
            </a:extLst>
          </p:cNvPr>
          <p:cNvSpPr>
            <a:spLocks noGrp="1"/>
          </p:cNvSpPr>
          <p:nvPr>
            <p:ph type="body" sz="quarter" idx="10"/>
          </p:nvPr>
        </p:nvSpPr>
        <p:spPr/>
        <p:txBody>
          <a:bodyPr/>
          <a:lstStyle/>
          <a:p>
            <a:r>
              <a:rPr lang="it-IT" dirty="0"/>
              <a:t>Scopo del programma</a:t>
            </a:r>
          </a:p>
        </p:txBody>
      </p:sp>
      <p:grpSp>
        <p:nvGrpSpPr>
          <p:cNvPr id="45" name="Gruppo 44">
            <a:extLst>
              <a:ext uri="{FF2B5EF4-FFF2-40B4-BE49-F238E27FC236}">
                <a16:creationId xmlns:a16="http://schemas.microsoft.com/office/drawing/2014/main" id="{C274E0BD-389C-4807-9FDD-29CDC2826787}"/>
              </a:ext>
            </a:extLst>
          </p:cNvPr>
          <p:cNvGrpSpPr/>
          <p:nvPr/>
        </p:nvGrpSpPr>
        <p:grpSpPr>
          <a:xfrm>
            <a:off x="747827" y="2138780"/>
            <a:ext cx="7384035" cy="3298154"/>
            <a:chOff x="999243" y="1659975"/>
            <a:chExt cx="7384035" cy="3298154"/>
          </a:xfrm>
        </p:grpSpPr>
        <p:sp>
          <p:nvSpPr>
            <p:cNvPr id="12" name="Triangolo isoscele 11">
              <a:extLst>
                <a:ext uri="{FF2B5EF4-FFF2-40B4-BE49-F238E27FC236}">
                  <a16:creationId xmlns:a16="http://schemas.microsoft.com/office/drawing/2014/main" id="{5F6E54A7-CBC2-4784-A2AA-BB5A94AC184F}"/>
                </a:ext>
              </a:extLst>
            </p:cNvPr>
            <p:cNvSpPr/>
            <p:nvPr/>
          </p:nvSpPr>
          <p:spPr>
            <a:xfrm>
              <a:off x="999243" y="1659976"/>
              <a:ext cx="2703871" cy="15578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sp>
          <p:nvSpPr>
            <p:cNvPr id="23" name="Triangolo isoscele 22">
              <a:extLst>
                <a:ext uri="{FF2B5EF4-FFF2-40B4-BE49-F238E27FC236}">
                  <a16:creationId xmlns:a16="http://schemas.microsoft.com/office/drawing/2014/main" id="{BB5992EA-CCF6-4F72-8E14-A722DBFEAC13}"/>
                </a:ext>
              </a:extLst>
            </p:cNvPr>
            <p:cNvSpPr/>
            <p:nvPr/>
          </p:nvSpPr>
          <p:spPr>
            <a:xfrm rot="10800000">
              <a:off x="2577321" y="1659975"/>
              <a:ext cx="2703871" cy="155784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pic>
          <p:nvPicPr>
            <p:cNvPr id="7" name="Elemento grafico 6" descr="Salvadanaio">
              <a:extLst>
                <a:ext uri="{FF2B5EF4-FFF2-40B4-BE49-F238E27FC236}">
                  <a16:creationId xmlns:a16="http://schemas.microsoft.com/office/drawing/2014/main" id="{CC850477-5E9C-450E-8C7D-CCBED6E65CB4}"/>
                </a:ext>
              </a:extLst>
            </p:cNvPr>
            <p:cNvPicPr>
              <a:picLocks noChangeAspect="1"/>
            </p:cNvPicPr>
            <p:nvPr/>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3516692" y="1802254"/>
              <a:ext cx="914400" cy="914400"/>
            </a:xfrm>
            <a:prstGeom prst="rect">
              <a:avLst/>
            </a:prstGeom>
          </p:spPr>
        </p:pic>
        <p:sp>
          <p:nvSpPr>
            <p:cNvPr id="32" name="Triangolo isoscele 31">
              <a:extLst>
                <a:ext uri="{FF2B5EF4-FFF2-40B4-BE49-F238E27FC236}">
                  <a16:creationId xmlns:a16="http://schemas.microsoft.com/office/drawing/2014/main" id="{C0137D97-1996-4FDA-82CB-04F57DC2A7C7}"/>
                </a:ext>
              </a:extLst>
            </p:cNvPr>
            <p:cNvSpPr/>
            <p:nvPr/>
          </p:nvSpPr>
          <p:spPr>
            <a:xfrm>
              <a:off x="4120992" y="1664896"/>
              <a:ext cx="2703871" cy="15578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pic>
          <p:nvPicPr>
            <p:cNvPr id="5" name="Elemento grafico 4" descr="Cono spartitraffico">
              <a:extLst>
                <a:ext uri="{FF2B5EF4-FFF2-40B4-BE49-F238E27FC236}">
                  <a16:creationId xmlns:a16="http://schemas.microsoft.com/office/drawing/2014/main" id="{84BBFE1F-6B36-4D13-BFF2-D61F28D29C6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5004589" y="2113310"/>
              <a:ext cx="914400" cy="914400"/>
            </a:xfrm>
            <a:prstGeom prst="rect">
              <a:avLst/>
            </a:prstGeom>
          </p:spPr>
        </p:pic>
        <p:sp>
          <p:nvSpPr>
            <p:cNvPr id="33" name="Triangolo isoscele 32">
              <a:extLst>
                <a:ext uri="{FF2B5EF4-FFF2-40B4-BE49-F238E27FC236}">
                  <a16:creationId xmlns:a16="http://schemas.microsoft.com/office/drawing/2014/main" id="{A7CB48E3-B69F-4264-8517-2B9CB222DF6C}"/>
                </a:ext>
              </a:extLst>
            </p:cNvPr>
            <p:cNvSpPr/>
            <p:nvPr/>
          </p:nvSpPr>
          <p:spPr>
            <a:xfrm rot="10800000">
              <a:off x="4116073" y="3385540"/>
              <a:ext cx="2703871" cy="1557843"/>
            </a:xfrm>
            <a:prstGeom prst="triangle">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pic>
          <p:nvPicPr>
            <p:cNvPr id="9" name="Elemento grafico 8" descr="Treno">
              <a:extLst>
                <a:ext uri="{FF2B5EF4-FFF2-40B4-BE49-F238E27FC236}">
                  <a16:creationId xmlns:a16="http://schemas.microsoft.com/office/drawing/2014/main" id="{A06ED4D3-3836-47E5-BFE5-E294120264E5}"/>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5007050" y="3476124"/>
              <a:ext cx="914400" cy="914400"/>
            </a:xfrm>
            <a:prstGeom prst="rect">
              <a:avLst/>
            </a:prstGeom>
          </p:spPr>
        </p:pic>
        <p:sp>
          <p:nvSpPr>
            <p:cNvPr id="34" name="Triangolo isoscele 33">
              <a:extLst>
                <a:ext uri="{FF2B5EF4-FFF2-40B4-BE49-F238E27FC236}">
                  <a16:creationId xmlns:a16="http://schemas.microsoft.com/office/drawing/2014/main" id="{B4DAEE6C-12B6-43C6-A2E3-EF2BC211904A}"/>
                </a:ext>
              </a:extLst>
            </p:cNvPr>
            <p:cNvSpPr/>
            <p:nvPr/>
          </p:nvSpPr>
          <p:spPr>
            <a:xfrm>
              <a:off x="5679407" y="3400286"/>
              <a:ext cx="2703871" cy="1557843"/>
            </a:xfrm>
            <a:prstGeom prst="triangle">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it-IT">
                <a:solidFill>
                  <a:sysClr val="windowText" lastClr="000000"/>
                </a:solidFill>
              </a:endParaRPr>
            </a:p>
          </p:txBody>
        </p:sp>
        <p:pic>
          <p:nvPicPr>
            <p:cNvPr id="41" name="Elemento grafico 40" descr="Satellite">
              <a:extLst>
                <a:ext uri="{FF2B5EF4-FFF2-40B4-BE49-F238E27FC236}">
                  <a16:creationId xmlns:a16="http://schemas.microsoft.com/office/drawing/2014/main" id="{5DE126BA-2935-4959-A1CD-7F9CFD0A9663}"/>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tretch>
              <a:fillRect/>
            </a:stretch>
          </p:blipFill>
          <p:spPr>
            <a:xfrm>
              <a:off x="1890370" y="2170143"/>
              <a:ext cx="914400" cy="914400"/>
            </a:xfrm>
            <a:prstGeom prst="rect">
              <a:avLst/>
            </a:prstGeom>
          </p:spPr>
        </p:pic>
        <p:pic>
          <p:nvPicPr>
            <p:cNvPr id="43" name="Elemento grafico 42" descr="Testa con ingranaggi">
              <a:extLst>
                <a:ext uri="{FF2B5EF4-FFF2-40B4-BE49-F238E27FC236}">
                  <a16:creationId xmlns:a16="http://schemas.microsoft.com/office/drawing/2014/main" id="{469EBAE3-CF88-403A-86EF-6B957CE7C859}"/>
                </a:ext>
              </a:extLst>
            </p:cNvPr>
            <p:cNvPicPr>
              <a:picLocks noChangeAspect="1"/>
            </p:cNvPicPr>
            <p:nvPr/>
          </p:nvPicPr>
          <p:blipFill>
            <a:blip r:embed="rId10">
              <a:extLst>
                <a:ext uri="{28A0092B-C50C-407E-A947-70E740481C1C}">
                  <a14:useLocalDpi xmlns:a14="http://schemas.microsoft.com/office/drawing/2010/main" val="0"/>
                </a:ext>
                <a:ext uri="{96DAC541-7B7A-43D3-8B79-37D633B846F1}">
                  <asvg:svgBlip xmlns:asvg="http://schemas.microsoft.com/office/drawing/2016/SVG/main" r:embed="rId11"/>
                </a:ext>
              </a:extLst>
            </a:blip>
            <a:stretch>
              <a:fillRect/>
            </a:stretch>
          </p:blipFill>
          <p:spPr>
            <a:xfrm>
              <a:off x="6619630" y="3872371"/>
              <a:ext cx="914400" cy="914400"/>
            </a:xfrm>
            <a:prstGeom prst="rect">
              <a:avLst/>
            </a:prstGeom>
          </p:spPr>
        </p:pic>
      </p:grpSp>
      <p:sp>
        <p:nvSpPr>
          <p:cNvPr id="46" name="CasellaDiTesto 45">
            <a:extLst>
              <a:ext uri="{FF2B5EF4-FFF2-40B4-BE49-F238E27FC236}">
                <a16:creationId xmlns:a16="http://schemas.microsoft.com/office/drawing/2014/main" id="{5279A70E-9680-413A-BE46-D3132664845F}"/>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grpSp>
        <p:nvGrpSpPr>
          <p:cNvPr id="10" name="Gruppo 9">
            <a:extLst>
              <a:ext uri="{FF2B5EF4-FFF2-40B4-BE49-F238E27FC236}">
                <a16:creationId xmlns:a16="http://schemas.microsoft.com/office/drawing/2014/main" id="{9226685F-2FC3-4CDA-A79A-B56CE784B919}"/>
              </a:ext>
            </a:extLst>
          </p:cNvPr>
          <p:cNvGrpSpPr/>
          <p:nvPr/>
        </p:nvGrpSpPr>
        <p:grpSpPr>
          <a:xfrm>
            <a:off x="522514" y="1899138"/>
            <a:ext cx="1034981" cy="603292"/>
            <a:chOff x="522514" y="1899138"/>
            <a:chExt cx="1034981" cy="603292"/>
          </a:xfrm>
        </p:grpSpPr>
        <p:cxnSp>
          <p:nvCxnSpPr>
            <p:cNvPr id="4" name="Connettore diritto 3">
              <a:extLst>
                <a:ext uri="{FF2B5EF4-FFF2-40B4-BE49-F238E27FC236}">
                  <a16:creationId xmlns:a16="http://schemas.microsoft.com/office/drawing/2014/main" id="{9E8577B8-59E4-4416-92B4-9015D58B7BA9}"/>
                </a:ext>
              </a:extLst>
            </p:cNvPr>
            <p:cNvCxnSpPr/>
            <p:nvPr/>
          </p:nvCxnSpPr>
          <p:spPr>
            <a:xfrm flipH="1">
              <a:off x="522514" y="2502429"/>
              <a:ext cx="1034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Connettore diritto 7">
              <a:extLst>
                <a:ext uri="{FF2B5EF4-FFF2-40B4-BE49-F238E27FC236}">
                  <a16:creationId xmlns:a16="http://schemas.microsoft.com/office/drawing/2014/main" id="{070AE920-6385-4747-A071-B9C51FC6A516}"/>
                </a:ext>
              </a:extLst>
            </p:cNvPr>
            <p:cNvCxnSpPr>
              <a:cxnSpLocks/>
            </p:cNvCxnSpPr>
            <p:nvPr/>
          </p:nvCxnSpPr>
          <p:spPr>
            <a:xfrm flipV="1">
              <a:off x="522514" y="1899138"/>
              <a:ext cx="0" cy="603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11" name="Ovale 10">
            <a:extLst>
              <a:ext uri="{FF2B5EF4-FFF2-40B4-BE49-F238E27FC236}">
                <a16:creationId xmlns:a16="http://schemas.microsoft.com/office/drawing/2014/main" id="{5E0BCF24-E433-4F3E-ACF8-CABC76771EC6}"/>
              </a:ext>
            </a:extLst>
          </p:cNvPr>
          <p:cNvSpPr/>
          <p:nvPr/>
        </p:nvSpPr>
        <p:spPr>
          <a:xfrm>
            <a:off x="1548727" y="2420120"/>
            <a:ext cx="164618" cy="16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2" name="CasellaDiTesto 21">
            <a:extLst>
              <a:ext uri="{FF2B5EF4-FFF2-40B4-BE49-F238E27FC236}">
                <a16:creationId xmlns:a16="http://schemas.microsoft.com/office/drawing/2014/main" id="{609B895C-5964-4262-B95C-63D7F50214DE}"/>
              </a:ext>
            </a:extLst>
          </p:cNvPr>
          <p:cNvSpPr txBox="1"/>
          <p:nvPr/>
        </p:nvSpPr>
        <p:spPr>
          <a:xfrm>
            <a:off x="0" y="914012"/>
            <a:ext cx="6199166" cy="907941"/>
          </a:xfrm>
          <a:prstGeom prst="rect">
            <a:avLst/>
          </a:prstGeom>
          <a:noFill/>
        </p:spPr>
        <p:txBody>
          <a:bodyPr wrap="square" rtlCol="0">
            <a:spAutoFit/>
          </a:bodyPr>
          <a:lstStyle/>
          <a:p>
            <a:pPr algn="just"/>
            <a:r>
              <a:rPr lang="it-IT" sz="1400" dirty="0">
                <a:solidFill>
                  <a:srgbClr val="C00000"/>
                </a:solidFill>
              </a:rPr>
              <a:t>Master Plan del traffico</a:t>
            </a:r>
          </a:p>
          <a:p>
            <a:pPr algn="just"/>
            <a:r>
              <a:rPr lang="it-IT" sz="1300" dirty="0"/>
              <a:t>Importare reti stradali e ferroviarie </a:t>
            </a:r>
            <a:r>
              <a:rPr lang="it-IT" sz="1300" dirty="0" err="1"/>
              <a:t>esitenti</a:t>
            </a:r>
            <a:r>
              <a:rPr lang="it-IT" sz="1300" dirty="0"/>
              <a:t> (OSM, </a:t>
            </a:r>
            <a:r>
              <a:rPr lang="it-IT" sz="1300" dirty="0" err="1"/>
              <a:t>shape</a:t>
            </a:r>
            <a:r>
              <a:rPr lang="it-IT" sz="1300" dirty="0"/>
              <a:t>, Google Transit etc.).</a:t>
            </a:r>
          </a:p>
          <a:p>
            <a:pPr algn="just"/>
            <a:r>
              <a:rPr lang="it-IT" sz="1300" dirty="0"/>
              <a:t>Calcolare appropriatamente la domanda multimodale su modello.</a:t>
            </a:r>
          </a:p>
          <a:p>
            <a:pPr algn="just"/>
            <a:r>
              <a:rPr lang="it-IT" sz="1300" dirty="0"/>
              <a:t>Modellazione degli utenti, delle strade e delle loro interazioni.</a:t>
            </a:r>
          </a:p>
        </p:txBody>
      </p:sp>
      <p:grpSp>
        <p:nvGrpSpPr>
          <p:cNvPr id="25" name="Gruppo 24">
            <a:extLst>
              <a:ext uri="{FF2B5EF4-FFF2-40B4-BE49-F238E27FC236}">
                <a16:creationId xmlns:a16="http://schemas.microsoft.com/office/drawing/2014/main" id="{95EB8170-8660-47BC-9901-763BE4661C2F}"/>
              </a:ext>
            </a:extLst>
          </p:cNvPr>
          <p:cNvGrpSpPr/>
          <p:nvPr/>
        </p:nvGrpSpPr>
        <p:grpSpPr>
          <a:xfrm flipV="1">
            <a:off x="522514" y="3833981"/>
            <a:ext cx="3065821" cy="1440855"/>
            <a:chOff x="522514" y="1899138"/>
            <a:chExt cx="1034981" cy="603292"/>
          </a:xfrm>
        </p:grpSpPr>
        <p:cxnSp>
          <p:nvCxnSpPr>
            <p:cNvPr id="26" name="Connettore diritto 25">
              <a:extLst>
                <a:ext uri="{FF2B5EF4-FFF2-40B4-BE49-F238E27FC236}">
                  <a16:creationId xmlns:a16="http://schemas.microsoft.com/office/drawing/2014/main" id="{9A3CF6AF-B1B9-4ADE-973E-C6616D6699CA}"/>
                </a:ext>
              </a:extLst>
            </p:cNvPr>
            <p:cNvCxnSpPr/>
            <p:nvPr/>
          </p:nvCxnSpPr>
          <p:spPr>
            <a:xfrm flipH="1">
              <a:off x="522514" y="2502429"/>
              <a:ext cx="1034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7" name="Connettore diritto 26">
              <a:extLst>
                <a:ext uri="{FF2B5EF4-FFF2-40B4-BE49-F238E27FC236}">
                  <a16:creationId xmlns:a16="http://schemas.microsoft.com/office/drawing/2014/main" id="{2A00F9F9-A878-4BD9-BA33-C867D45D0DC5}"/>
                </a:ext>
              </a:extLst>
            </p:cNvPr>
            <p:cNvCxnSpPr>
              <a:cxnSpLocks/>
            </p:cNvCxnSpPr>
            <p:nvPr/>
          </p:nvCxnSpPr>
          <p:spPr>
            <a:xfrm flipV="1">
              <a:off x="522514" y="1899138"/>
              <a:ext cx="0" cy="603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28" name="Ovale 27">
            <a:extLst>
              <a:ext uri="{FF2B5EF4-FFF2-40B4-BE49-F238E27FC236}">
                <a16:creationId xmlns:a16="http://schemas.microsoft.com/office/drawing/2014/main" id="{0A8BFB3E-B72B-4354-BF81-711BBC2EB180}"/>
              </a:ext>
            </a:extLst>
          </p:cNvPr>
          <p:cNvSpPr/>
          <p:nvPr/>
        </p:nvSpPr>
        <p:spPr>
          <a:xfrm>
            <a:off x="3579567" y="3751672"/>
            <a:ext cx="164618" cy="16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29" name="CasellaDiTesto 28">
            <a:extLst>
              <a:ext uri="{FF2B5EF4-FFF2-40B4-BE49-F238E27FC236}">
                <a16:creationId xmlns:a16="http://schemas.microsoft.com/office/drawing/2014/main" id="{5DA3D063-DC57-481C-8240-E54B85872825}"/>
              </a:ext>
            </a:extLst>
          </p:cNvPr>
          <p:cNvSpPr txBox="1"/>
          <p:nvPr/>
        </p:nvSpPr>
        <p:spPr>
          <a:xfrm>
            <a:off x="152400" y="5436934"/>
            <a:ext cx="4419588" cy="1107996"/>
          </a:xfrm>
          <a:prstGeom prst="rect">
            <a:avLst/>
          </a:prstGeom>
          <a:noFill/>
        </p:spPr>
        <p:txBody>
          <a:bodyPr wrap="square" rtlCol="0">
            <a:spAutoFit/>
          </a:bodyPr>
          <a:lstStyle/>
          <a:p>
            <a:pPr algn="just"/>
            <a:r>
              <a:rPr lang="it-IT" sz="1400" dirty="0">
                <a:solidFill>
                  <a:srgbClr val="C00000"/>
                </a:solidFill>
              </a:rPr>
              <a:t>Analisi Economiche Efficienti</a:t>
            </a:r>
          </a:p>
          <a:p>
            <a:pPr algn="just"/>
            <a:r>
              <a:rPr lang="it-IT" sz="1300" dirty="0"/>
              <a:t>Supportare il decisore nelle scelte da prendere.</a:t>
            </a:r>
          </a:p>
          <a:p>
            <a:pPr algn="just"/>
            <a:r>
              <a:rPr lang="it-IT" sz="1300" dirty="0"/>
              <a:t>Calcolare il costo di una nuova rete di trasporto pubblico.</a:t>
            </a:r>
          </a:p>
          <a:p>
            <a:pPr algn="just"/>
            <a:r>
              <a:rPr lang="it-IT" sz="1300" dirty="0"/>
              <a:t>Distribuire in modo migliori gli investimenti economici sulle costruzioni stradali.</a:t>
            </a:r>
          </a:p>
        </p:txBody>
      </p:sp>
      <p:cxnSp>
        <p:nvCxnSpPr>
          <p:cNvPr id="31" name="Connettore diritto 30">
            <a:extLst>
              <a:ext uri="{FF2B5EF4-FFF2-40B4-BE49-F238E27FC236}">
                <a16:creationId xmlns:a16="http://schemas.microsoft.com/office/drawing/2014/main" id="{E18C766B-E5BE-44D1-834C-6E4270E717A6}"/>
              </a:ext>
            </a:extLst>
          </p:cNvPr>
          <p:cNvCxnSpPr/>
          <p:nvPr/>
        </p:nvCxnSpPr>
        <p:spPr>
          <a:xfrm flipH="1">
            <a:off x="3122107" y="4676610"/>
            <a:ext cx="1034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36" name="Ovale 35">
            <a:extLst>
              <a:ext uri="{FF2B5EF4-FFF2-40B4-BE49-F238E27FC236}">
                <a16:creationId xmlns:a16="http://schemas.microsoft.com/office/drawing/2014/main" id="{B6D4C62C-A729-46C6-8A63-D7879A1FF393}"/>
              </a:ext>
            </a:extLst>
          </p:cNvPr>
          <p:cNvSpPr/>
          <p:nvPr/>
        </p:nvSpPr>
        <p:spPr>
          <a:xfrm>
            <a:off x="4148320" y="4594301"/>
            <a:ext cx="164618" cy="16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37" name="CasellaDiTesto 36">
            <a:extLst>
              <a:ext uri="{FF2B5EF4-FFF2-40B4-BE49-F238E27FC236}">
                <a16:creationId xmlns:a16="http://schemas.microsoft.com/office/drawing/2014/main" id="{58BCEDE0-6404-4410-B718-CBF6B6D28981}"/>
              </a:ext>
            </a:extLst>
          </p:cNvPr>
          <p:cNvSpPr txBox="1"/>
          <p:nvPr/>
        </p:nvSpPr>
        <p:spPr>
          <a:xfrm>
            <a:off x="698500" y="4271425"/>
            <a:ext cx="6199166" cy="907941"/>
          </a:xfrm>
          <a:prstGeom prst="rect">
            <a:avLst/>
          </a:prstGeom>
          <a:noFill/>
        </p:spPr>
        <p:txBody>
          <a:bodyPr wrap="square" rtlCol="0">
            <a:spAutoFit/>
          </a:bodyPr>
          <a:lstStyle/>
          <a:p>
            <a:pPr algn="just"/>
            <a:r>
              <a:rPr lang="it-IT" sz="1400" dirty="0">
                <a:solidFill>
                  <a:srgbClr val="C00000"/>
                </a:solidFill>
              </a:rPr>
              <a:t>Pianificazione del trasporto pubblico</a:t>
            </a:r>
          </a:p>
          <a:p>
            <a:pPr algn="just"/>
            <a:r>
              <a:rPr lang="it-IT" sz="1300" dirty="0"/>
              <a:t>Calcoli dei costi-benefici.</a:t>
            </a:r>
          </a:p>
          <a:p>
            <a:pPr algn="just"/>
            <a:r>
              <a:rPr lang="it-IT" sz="1300" dirty="0"/>
              <a:t>Ottimizzazione dei percorsi esistenti.</a:t>
            </a:r>
          </a:p>
          <a:p>
            <a:pPr algn="just"/>
            <a:r>
              <a:rPr lang="it-IT" sz="1300" dirty="0"/>
              <a:t>Processi di pianificazione migliorati.</a:t>
            </a:r>
          </a:p>
        </p:txBody>
      </p:sp>
      <p:grpSp>
        <p:nvGrpSpPr>
          <p:cNvPr id="38" name="Gruppo 37">
            <a:extLst>
              <a:ext uri="{FF2B5EF4-FFF2-40B4-BE49-F238E27FC236}">
                <a16:creationId xmlns:a16="http://schemas.microsoft.com/office/drawing/2014/main" id="{B4400D8E-BA39-4B18-AD2F-EC402BBAB7D7}"/>
              </a:ext>
            </a:extLst>
          </p:cNvPr>
          <p:cNvGrpSpPr/>
          <p:nvPr/>
        </p:nvGrpSpPr>
        <p:grpSpPr>
          <a:xfrm flipH="1">
            <a:off x="6368214" y="2630017"/>
            <a:ext cx="1391486" cy="603292"/>
            <a:chOff x="522514" y="1899138"/>
            <a:chExt cx="1034981" cy="603292"/>
          </a:xfrm>
        </p:grpSpPr>
        <p:cxnSp>
          <p:nvCxnSpPr>
            <p:cNvPr id="39" name="Connettore diritto 38">
              <a:extLst>
                <a:ext uri="{FF2B5EF4-FFF2-40B4-BE49-F238E27FC236}">
                  <a16:creationId xmlns:a16="http://schemas.microsoft.com/office/drawing/2014/main" id="{A78E5318-A622-4CB7-A101-B6C35F0C2DEE}"/>
                </a:ext>
              </a:extLst>
            </p:cNvPr>
            <p:cNvCxnSpPr/>
            <p:nvPr/>
          </p:nvCxnSpPr>
          <p:spPr>
            <a:xfrm flipH="1">
              <a:off x="522514" y="2502429"/>
              <a:ext cx="1034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Connettore diritto 39">
              <a:extLst>
                <a:ext uri="{FF2B5EF4-FFF2-40B4-BE49-F238E27FC236}">
                  <a16:creationId xmlns:a16="http://schemas.microsoft.com/office/drawing/2014/main" id="{4587E87A-C155-4CF3-84D2-D5335E6926A0}"/>
                </a:ext>
              </a:extLst>
            </p:cNvPr>
            <p:cNvCxnSpPr>
              <a:cxnSpLocks/>
            </p:cNvCxnSpPr>
            <p:nvPr/>
          </p:nvCxnSpPr>
          <p:spPr>
            <a:xfrm flipV="1">
              <a:off x="522514" y="1899138"/>
              <a:ext cx="0" cy="603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42" name="Ovale 41">
            <a:extLst>
              <a:ext uri="{FF2B5EF4-FFF2-40B4-BE49-F238E27FC236}">
                <a16:creationId xmlns:a16="http://schemas.microsoft.com/office/drawing/2014/main" id="{C31140D9-9EA8-491E-967B-05E6E033857C}"/>
              </a:ext>
            </a:extLst>
          </p:cNvPr>
          <p:cNvSpPr/>
          <p:nvPr/>
        </p:nvSpPr>
        <p:spPr>
          <a:xfrm>
            <a:off x="6359446" y="3150999"/>
            <a:ext cx="164618" cy="16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
        <p:nvSpPr>
          <p:cNvPr id="44" name="CasellaDiTesto 43">
            <a:extLst>
              <a:ext uri="{FF2B5EF4-FFF2-40B4-BE49-F238E27FC236}">
                <a16:creationId xmlns:a16="http://schemas.microsoft.com/office/drawing/2014/main" id="{F329B6CC-9F0B-43FD-BA1E-099F24D09580}"/>
              </a:ext>
            </a:extLst>
          </p:cNvPr>
          <p:cNvSpPr txBox="1"/>
          <p:nvPr/>
        </p:nvSpPr>
        <p:spPr>
          <a:xfrm>
            <a:off x="5670034" y="1456756"/>
            <a:ext cx="3393578" cy="1107996"/>
          </a:xfrm>
          <a:prstGeom prst="rect">
            <a:avLst/>
          </a:prstGeom>
          <a:noFill/>
        </p:spPr>
        <p:txBody>
          <a:bodyPr wrap="square" rtlCol="0">
            <a:spAutoFit/>
          </a:bodyPr>
          <a:lstStyle/>
          <a:p>
            <a:pPr algn="just"/>
            <a:r>
              <a:rPr lang="it-IT" sz="1400" dirty="0">
                <a:solidFill>
                  <a:srgbClr val="C00000"/>
                </a:solidFill>
              </a:rPr>
              <a:t>Sviluppo e soluzioni per il trasporto</a:t>
            </a:r>
          </a:p>
          <a:p>
            <a:pPr algn="just"/>
            <a:r>
              <a:rPr lang="it-IT" sz="1300" dirty="0"/>
              <a:t>Ottimizzazione del flusso di traffico con il miglioramento della rete stradale.</a:t>
            </a:r>
          </a:p>
          <a:p>
            <a:pPr algn="just"/>
            <a:r>
              <a:rPr lang="it-IT" sz="1300" dirty="0"/>
              <a:t>Modelli con diversi scenari di sviluppo.</a:t>
            </a:r>
          </a:p>
          <a:p>
            <a:pPr algn="just"/>
            <a:r>
              <a:rPr lang="it-IT" sz="1300" dirty="0"/>
              <a:t>Analisi di impatto ambientale durature.</a:t>
            </a:r>
          </a:p>
        </p:txBody>
      </p:sp>
      <p:sp>
        <p:nvSpPr>
          <p:cNvPr id="47" name="CasellaDiTesto 46">
            <a:extLst>
              <a:ext uri="{FF2B5EF4-FFF2-40B4-BE49-F238E27FC236}">
                <a16:creationId xmlns:a16="http://schemas.microsoft.com/office/drawing/2014/main" id="{80D0C5AF-6423-4BB1-9B0A-832E30B2ACA6}"/>
              </a:ext>
            </a:extLst>
          </p:cNvPr>
          <p:cNvSpPr txBox="1"/>
          <p:nvPr/>
        </p:nvSpPr>
        <p:spPr>
          <a:xfrm>
            <a:off x="4691261" y="5472796"/>
            <a:ext cx="4452739" cy="1107996"/>
          </a:xfrm>
          <a:prstGeom prst="rect">
            <a:avLst/>
          </a:prstGeom>
          <a:noFill/>
        </p:spPr>
        <p:txBody>
          <a:bodyPr wrap="square" rtlCol="0">
            <a:spAutoFit/>
          </a:bodyPr>
          <a:lstStyle/>
          <a:p>
            <a:pPr algn="just"/>
            <a:r>
              <a:rPr lang="it-IT" sz="1400" dirty="0">
                <a:solidFill>
                  <a:srgbClr val="C00000"/>
                </a:solidFill>
              </a:rPr>
              <a:t>Applicazioni ingegneristiche del traffico</a:t>
            </a:r>
          </a:p>
          <a:p>
            <a:pPr algn="just"/>
            <a:r>
              <a:rPr lang="it-IT" sz="1300" dirty="0"/>
              <a:t>Creazione di modelli realistici.</a:t>
            </a:r>
          </a:p>
          <a:p>
            <a:pPr algn="just"/>
            <a:r>
              <a:rPr lang="it-IT" sz="1300" dirty="0"/>
              <a:t>Programmazione semaforica ottimizzata.</a:t>
            </a:r>
          </a:p>
          <a:p>
            <a:pPr algn="just"/>
            <a:r>
              <a:rPr lang="it-IT" sz="1300" dirty="0"/>
              <a:t>Creazione di reti simulate per analisi del traffico più precise. Previsione e gestione dei dati basata su  GIS.</a:t>
            </a:r>
          </a:p>
        </p:txBody>
      </p:sp>
      <p:grpSp>
        <p:nvGrpSpPr>
          <p:cNvPr id="48" name="Gruppo 47">
            <a:extLst>
              <a:ext uri="{FF2B5EF4-FFF2-40B4-BE49-F238E27FC236}">
                <a16:creationId xmlns:a16="http://schemas.microsoft.com/office/drawing/2014/main" id="{989907DB-8CC3-4A96-AB28-89199D329F1E}"/>
              </a:ext>
            </a:extLst>
          </p:cNvPr>
          <p:cNvGrpSpPr/>
          <p:nvPr/>
        </p:nvGrpSpPr>
        <p:grpSpPr>
          <a:xfrm flipH="1" flipV="1">
            <a:off x="7527094" y="4505154"/>
            <a:ext cx="1094392" cy="967641"/>
            <a:chOff x="522514" y="1899138"/>
            <a:chExt cx="1034981" cy="603292"/>
          </a:xfrm>
        </p:grpSpPr>
        <p:cxnSp>
          <p:nvCxnSpPr>
            <p:cNvPr id="49" name="Connettore diritto 48">
              <a:extLst>
                <a:ext uri="{FF2B5EF4-FFF2-40B4-BE49-F238E27FC236}">
                  <a16:creationId xmlns:a16="http://schemas.microsoft.com/office/drawing/2014/main" id="{1B3D0D15-66CF-4F9A-B839-1514FCC1D0D2}"/>
                </a:ext>
              </a:extLst>
            </p:cNvPr>
            <p:cNvCxnSpPr/>
            <p:nvPr/>
          </p:nvCxnSpPr>
          <p:spPr>
            <a:xfrm flipH="1">
              <a:off x="522514" y="2502429"/>
              <a:ext cx="1034981"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0" name="Connettore diritto 49">
              <a:extLst>
                <a:ext uri="{FF2B5EF4-FFF2-40B4-BE49-F238E27FC236}">
                  <a16:creationId xmlns:a16="http://schemas.microsoft.com/office/drawing/2014/main" id="{B183686D-9B4A-42A3-85F2-7B9031240428}"/>
                </a:ext>
              </a:extLst>
            </p:cNvPr>
            <p:cNvCxnSpPr>
              <a:cxnSpLocks/>
            </p:cNvCxnSpPr>
            <p:nvPr/>
          </p:nvCxnSpPr>
          <p:spPr>
            <a:xfrm flipV="1">
              <a:off x="522514" y="1899138"/>
              <a:ext cx="0" cy="603292"/>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
        <p:nvSpPr>
          <p:cNvPr id="51" name="Ovale 50">
            <a:extLst>
              <a:ext uri="{FF2B5EF4-FFF2-40B4-BE49-F238E27FC236}">
                <a16:creationId xmlns:a16="http://schemas.microsoft.com/office/drawing/2014/main" id="{EEF4268D-64B0-4A34-A987-8D095AA90E6A}"/>
              </a:ext>
            </a:extLst>
          </p:cNvPr>
          <p:cNvSpPr/>
          <p:nvPr/>
        </p:nvSpPr>
        <p:spPr>
          <a:xfrm>
            <a:off x="7518326" y="4422847"/>
            <a:ext cx="164618" cy="164618"/>
          </a:xfrm>
          <a:prstGeom prst="ellipse">
            <a:avLst/>
          </a:prstGeom>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it-IT"/>
          </a:p>
        </p:txBody>
      </p:sp>
    </p:spTree>
    <p:extLst>
      <p:ext uri="{BB962C8B-B14F-4D97-AF65-F5344CB8AC3E}">
        <p14:creationId xmlns:p14="http://schemas.microsoft.com/office/powerpoint/2010/main" val="7771463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Dati di Input</a:t>
            </a:r>
          </a:p>
        </p:txBody>
      </p:sp>
      <p:sp>
        <p:nvSpPr>
          <p:cNvPr id="17" name="Rectangle 2">
            <a:extLst>
              <a:ext uri="{FF2B5EF4-FFF2-40B4-BE49-F238E27FC236}">
                <a16:creationId xmlns:a16="http://schemas.microsoft.com/office/drawing/2014/main" id="{090D41B4-5CF5-4032-A648-69FCA2FB93BE}"/>
              </a:ext>
            </a:extLst>
          </p:cNvPr>
          <p:cNvSpPr>
            <a:spLocks noChangeArrowheads="1"/>
          </p:cNvSpPr>
          <p:nvPr/>
        </p:nvSpPr>
        <p:spPr bwMode="auto">
          <a:xfrm>
            <a:off x="4994275" y="2662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3" name="CasellaDiTesto 22">
            <a:extLst>
              <a:ext uri="{FF2B5EF4-FFF2-40B4-BE49-F238E27FC236}">
                <a16:creationId xmlns:a16="http://schemas.microsoft.com/office/drawing/2014/main" id="{E4901155-7377-46FF-8980-70A7DD999CEF}"/>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cxnSp>
        <p:nvCxnSpPr>
          <p:cNvPr id="33" name="Connettore 2 32">
            <a:extLst>
              <a:ext uri="{FF2B5EF4-FFF2-40B4-BE49-F238E27FC236}">
                <a16:creationId xmlns:a16="http://schemas.microsoft.com/office/drawing/2014/main" id="{75B22260-6820-4041-9A31-2061DC35A79A}"/>
              </a:ext>
            </a:extLst>
          </p:cNvPr>
          <p:cNvCxnSpPr>
            <a:cxnSpLocks/>
          </p:cNvCxnSpPr>
          <p:nvPr/>
        </p:nvCxnSpPr>
        <p:spPr>
          <a:xfrm>
            <a:off x="4631643" y="6627155"/>
            <a:ext cx="0"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pic>
        <p:nvPicPr>
          <p:cNvPr id="9" name="Elemento grafico 8" descr="Flusso di lavoro da destra a sinistra">
            <a:extLst>
              <a:ext uri="{FF2B5EF4-FFF2-40B4-BE49-F238E27FC236}">
                <a16:creationId xmlns:a16="http://schemas.microsoft.com/office/drawing/2014/main" id="{0D5029F9-5AFE-4870-9B6F-2FF72E0A046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05854" y="1283994"/>
            <a:ext cx="914400" cy="914400"/>
          </a:xfrm>
          <a:prstGeom prst="rect">
            <a:avLst/>
          </a:prstGeom>
        </p:spPr>
      </p:pic>
      <p:pic>
        <p:nvPicPr>
          <p:cNvPr id="11" name="Elemento grafico 10" descr="Cartello stradale">
            <a:extLst>
              <a:ext uri="{FF2B5EF4-FFF2-40B4-BE49-F238E27FC236}">
                <a16:creationId xmlns:a16="http://schemas.microsoft.com/office/drawing/2014/main" id="{6AB948B4-4F08-493E-ADBE-61C86CCA857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903942" y="1265216"/>
            <a:ext cx="914400" cy="914400"/>
          </a:xfrm>
          <a:prstGeom prst="rect">
            <a:avLst/>
          </a:prstGeom>
        </p:spPr>
      </p:pic>
      <p:sp>
        <p:nvSpPr>
          <p:cNvPr id="13" name="Ovale 12">
            <a:extLst>
              <a:ext uri="{FF2B5EF4-FFF2-40B4-BE49-F238E27FC236}">
                <a16:creationId xmlns:a16="http://schemas.microsoft.com/office/drawing/2014/main" id="{9D07D545-AB44-43DC-B2BD-9B004876050E}"/>
              </a:ext>
            </a:extLst>
          </p:cNvPr>
          <p:cNvSpPr/>
          <p:nvPr/>
        </p:nvSpPr>
        <p:spPr>
          <a:xfrm>
            <a:off x="442769" y="1120909"/>
            <a:ext cx="1240569" cy="1240569"/>
          </a:xfrm>
          <a:prstGeom prst="ellipse">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sp>
        <p:nvSpPr>
          <p:cNvPr id="14" name="Rettangolo 13">
            <a:extLst>
              <a:ext uri="{FF2B5EF4-FFF2-40B4-BE49-F238E27FC236}">
                <a16:creationId xmlns:a16="http://schemas.microsoft.com/office/drawing/2014/main" id="{A261E738-A598-4FC5-90A7-5288BA9B62B4}"/>
              </a:ext>
            </a:extLst>
          </p:cNvPr>
          <p:cNvSpPr/>
          <p:nvPr/>
        </p:nvSpPr>
        <p:spPr>
          <a:xfrm>
            <a:off x="1859873" y="1375007"/>
            <a:ext cx="2442377" cy="1754326"/>
          </a:xfrm>
          <a:prstGeom prst="rect">
            <a:avLst/>
          </a:prstGeom>
        </p:spPr>
        <p:txBody>
          <a:bodyPr wrap="square">
            <a:spAutoFit/>
          </a:bodyPr>
          <a:lstStyle/>
          <a:p>
            <a:pPr fontAlgn="t"/>
            <a:r>
              <a:rPr lang="it-IT" b="1" dirty="0">
                <a:solidFill>
                  <a:schemeClr val="tx1">
                    <a:lumMod val="65000"/>
                    <a:lumOff val="35000"/>
                  </a:schemeClr>
                </a:solidFill>
                <a:latin typeface="Avenir"/>
              </a:rPr>
              <a:t>MODELLO OFFERTA</a:t>
            </a:r>
          </a:p>
          <a:p>
            <a:pPr algn="just" fontAlgn="t"/>
            <a:r>
              <a:rPr lang="it-IT" dirty="0">
                <a:solidFill>
                  <a:schemeClr val="tx1">
                    <a:lumMod val="65000"/>
                    <a:lumOff val="35000"/>
                  </a:schemeClr>
                </a:solidFill>
                <a:latin typeface="Avenir"/>
              </a:rPr>
              <a:t>Grafo della rete con gli attributi degli elementi (velocità di percorrenza, capacità, frequenza dei mezzi pubblici, etc.)</a:t>
            </a:r>
          </a:p>
        </p:txBody>
      </p:sp>
      <p:cxnSp>
        <p:nvCxnSpPr>
          <p:cNvPr id="19" name="Connettore diritto 18">
            <a:extLst>
              <a:ext uri="{FF2B5EF4-FFF2-40B4-BE49-F238E27FC236}">
                <a16:creationId xmlns:a16="http://schemas.microsoft.com/office/drawing/2014/main" id="{B640F957-5A3D-4423-A617-C4CADFBCBE97}"/>
              </a:ext>
            </a:extLst>
          </p:cNvPr>
          <p:cNvCxnSpPr>
            <a:cxnSpLocks/>
            <a:stCxn id="13" idx="5"/>
          </p:cNvCxnSpPr>
          <p:nvPr/>
        </p:nvCxnSpPr>
        <p:spPr>
          <a:xfrm>
            <a:off x="1501661" y="2179801"/>
            <a:ext cx="18593" cy="848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21" name="Connettore diritto 20">
            <a:extLst>
              <a:ext uri="{FF2B5EF4-FFF2-40B4-BE49-F238E27FC236}">
                <a16:creationId xmlns:a16="http://schemas.microsoft.com/office/drawing/2014/main" id="{69C915F5-658E-4C1D-9DAE-CEE01A79B388}"/>
              </a:ext>
            </a:extLst>
          </p:cNvPr>
          <p:cNvCxnSpPr>
            <a:stCxn id="13" idx="7"/>
          </p:cNvCxnSpPr>
          <p:nvPr/>
        </p:nvCxnSpPr>
        <p:spPr>
          <a:xfrm flipV="1">
            <a:off x="1501661" y="1283994"/>
            <a:ext cx="1206829" cy="185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6" name="Ovale 55">
            <a:extLst>
              <a:ext uri="{FF2B5EF4-FFF2-40B4-BE49-F238E27FC236}">
                <a16:creationId xmlns:a16="http://schemas.microsoft.com/office/drawing/2014/main" id="{E09D23EE-1BCB-490B-8F8F-36C6469432E5}"/>
              </a:ext>
            </a:extLst>
          </p:cNvPr>
          <p:cNvSpPr/>
          <p:nvPr/>
        </p:nvSpPr>
        <p:spPr>
          <a:xfrm>
            <a:off x="4707801" y="1102132"/>
            <a:ext cx="1240569" cy="1240569"/>
          </a:xfrm>
          <a:prstGeom prst="ellipse">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57" name="Connettore diritto 56">
            <a:extLst>
              <a:ext uri="{FF2B5EF4-FFF2-40B4-BE49-F238E27FC236}">
                <a16:creationId xmlns:a16="http://schemas.microsoft.com/office/drawing/2014/main" id="{39497E36-FA52-41D5-AF79-5EE0D95D3513}"/>
              </a:ext>
            </a:extLst>
          </p:cNvPr>
          <p:cNvCxnSpPr>
            <a:stCxn id="56" idx="5"/>
          </p:cNvCxnSpPr>
          <p:nvPr/>
        </p:nvCxnSpPr>
        <p:spPr>
          <a:xfrm>
            <a:off x="5766693" y="2161024"/>
            <a:ext cx="18593" cy="848534"/>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cxnSp>
        <p:nvCxnSpPr>
          <p:cNvPr id="58" name="Connettore diritto 57">
            <a:extLst>
              <a:ext uri="{FF2B5EF4-FFF2-40B4-BE49-F238E27FC236}">
                <a16:creationId xmlns:a16="http://schemas.microsoft.com/office/drawing/2014/main" id="{F8D7D292-BB13-4366-B54A-ED3D65908BBD}"/>
              </a:ext>
            </a:extLst>
          </p:cNvPr>
          <p:cNvCxnSpPr>
            <a:stCxn id="56" idx="7"/>
          </p:cNvCxnSpPr>
          <p:nvPr/>
        </p:nvCxnSpPr>
        <p:spPr>
          <a:xfrm flipV="1">
            <a:off x="5766693" y="1265217"/>
            <a:ext cx="1206829" cy="185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sp>
        <p:nvSpPr>
          <p:cNvPr id="59" name="Rettangolo 58">
            <a:extLst>
              <a:ext uri="{FF2B5EF4-FFF2-40B4-BE49-F238E27FC236}">
                <a16:creationId xmlns:a16="http://schemas.microsoft.com/office/drawing/2014/main" id="{E1210371-8045-4E78-B416-2CEF924C4CCA}"/>
              </a:ext>
            </a:extLst>
          </p:cNvPr>
          <p:cNvSpPr/>
          <p:nvPr/>
        </p:nvSpPr>
        <p:spPr>
          <a:xfrm>
            <a:off x="6191624" y="1427894"/>
            <a:ext cx="2442377" cy="1477328"/>
          </a:xfrm>
          <a:prstGeom prst="rect">
            <a:avLst/>
          </a:prstGeom>
        </p:spPr>
        <p:txBody>
          <a:bodyPr wrap="square">
            <a:spAutoFit/>
          </a:bodyPr>
          <a:lstStyle/>
          <a:p>
            <a:pPr fontAlgn="t"/>
            <a:r>
              <a:rPr lang="it-IT" b="1" dirty="0">
                <a:solidFill>
                  <a:schemeClr val="tx1">
                    <a:lumMod val="65000"/>
                    <a:lumOff val="35000"/>
                  </a:schemeClr>
                </a:solidFill>
                <a:latin typeface="Avenir"/>
              </a:rPr>
              <a:t>MODELLO DOMANDA</a:t>
            </a:r>
          </a:p>
          <a:p>
            <a:pPr algn="just" fontAlgn="t"/>
            <a:r>
              <a:rPr lang="it-IT" dirty="0">
                <a:solidFill>
                  <a:schemeClr val="tx1">
                    <a:lumMod val="65000"/>
                    <a:lumOff val="35000"/>
                  </a:schemeClr>
                </a:solidFill>
                <a:latin typeface="Avenir"/>
              </a:rPr>
              <a:t>Matrice OD con i volumi di traffico diretti verso una determinata zona partendo da un’altra</a:t>
            </a:r>
          </a:p>
        </p:txBody>
      </p:sp>
      <p:cxnSp>
        <p:nvCxnSpPr>
          <p:cNvPr id="22" name="Connettore diritto 21">
            <a:extLst>
              <a:ext uri="{FF2B5EF4-FFF2-40B4-BE49-F238E27FC236}">
                <a16:creationId xmlns:a16="http://schemas.microsoft.com/office/drawing/2014/main" id="{FABBC163-70DD-408F-AA9D-D12B747EDC70}"/>
              </a:ext>
            </a:extLst>
          </p:cNvPr>
          <p:cNvCxnSpPr>
            <a:cxnSpLocks/>
          </p:cNvCxnSpPr>
          <p:nvPr/>
        </p:nvCxnSpPr>
        <p:spPr>
          <a:xfrm>
            <a:off x="196645" y="3244645"/>
            <a:ext cx="8691716" cy="0"/>
          </a:xfrm>
          <a:prstGeom prst="line">
            <a:avLst/>
          </a:prstGeom>
          <a:ln w="28575">
            <a:solidFill>
              <a:schemeClr val="bg1">
                <a:lumMod val="75000"/>
              </a:schemeClr>
            </a:solidFill>
            <a:prstDash val="dash"/>
          </a:ln>
        </p:spPr>
        <p:style>
          <a:lnRef idx="1">
            <a:schemeClr val="accent1"/>
          </a:lnRef>
          <a:fillRef idx="0">
            <a:schemeClr val="accent1"/>
          </a:fillRef>
          <a:effectRef idx="0">
            <a:schemeClr val="accent1"/>
          </a:effectRef>
          <a:fontRef idx="minor">
            <a:schemeClr val="tx1"/>
          </a:fontRef>
        </p:style>
      </p:cxnSp>
      <p:sp>
        <p:nvSpPr>
          <p:cNvPr id="24" name="CasellaDiTesto 23">
            <a:extLst>
              <a:ext uri="{FF2B5EF4-FFF2-40B4-BE49-F238E27FC236}">
                <a16:creationId xmlns:a16="http://schemas.microsoft.com/office/drawing/2014/main" id="{274949DF-C0A1-452B-9DF5-289470C9308A}"/>
              </a:ext>
            </a:extLst>
          </p:cNvPr>
          <p:cNvSpPr txBox="1"/>
          <p:nvPr/>
        </p:nvSpPr>
        <p:spPr>
          <a:xfrm>
            <a:off x="3466961" y="3584120"/>
            <a:ext cx="2210077" cy="400110"/>
          </a:xfrm>
          <a:prstGeom prst="rect">
            <a:avLst/>
          </a:prstGeom>
          <a:noFill/>
          <a:ln w="28575">
            <a:solidFill>
              <a:srgbClr val="C00000"/>
            </a:solidFill>
          </a:ln>
        </p:spPr>
        <p:txBody>
          <a:bodyPr wrap="square" rtlCol="0">
            <a:spAutoFit/>
          </a:bodyPr>
          <a:lstStyle/>
          <a:p>
            <a:pPr algn="ctr"/>
            <a:r>
              <a:rPr lang="it-IT" sz="2000" dirty="0"/>
              <a:t>Alcuni attributi</a:t>
            </a:r>
          </a:p>
        </p:txBody>
      </p:sp>
      <p:cxnSp>
        <p:nvCxnSpPr>
          <p:cNvPr id="7" name="Connettore 2 6">
            <a:extLst>
              <a:ext uri="{FF2B5EF4-FFF2-40B4-BE49-F238E27FC236}">
                <a16:creationId xmlns:a16="http://schemas.microsoft.com/office/drawing/2014/main" id="{4AB21CEC-1436-4EE8-9382-69919E95C2E6}"/>
              </a:ext>
            </a:extLst>
          </p:cNvPr>
          <p:cNvCxnSpPr>
            <a:stCxn id="24" idx="1"/>
          </p:cNvCxnSpPr>
          <p:nvPr/>
        </p:nvCxnSpPr>
        <p:spPr>
          <a:xfrm flipH="1">
            <a:off x="1501661" y="3784175"/>
            <a:ext cx="1965300" cy="101396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27" name="Rettangolo 26">
            <a:extLst>
              <a:ext uri="{FF2B5EF4-FFF2-40B4-BE49-F238E27FC236}">
                <a16:creationId xmlns:a16="http://schemas.microsoft.com/office/drawing/2014/main" id="{FD23390E-5EC6-4C25-9EE5-D42F78E27964}"/>
              </a:ext>
            </a:extLst>
          </p:cNvPr>
          <p:cNvSpPr/>
          <p:nvPr/>
        </p:nvSpPr>
        <p:spPr>
          <a:xfrm>
            <a:off x="278681" y="4762793"/>
            <a:ext cx="2442377" cy="923330"/>
          </a:xfrm>
          <a:prstGeom prst="rect">
            <a:avLst/>
          </a:prstGeom>
        </p:spPr>
        <p:txBody>
          <a:bodyPr wrap="square">
            <a:spAutoFit/>
          </a:bodyPr>
          <a:lstStyle/>
          <a:p>
            <a:pPr algn="ctr" fontAlgn="t"/>
            <a:r>
              <a:rPr lang="it-IT" b="1" dirty="0">
                <a:solidFill>
                  <a:schemeClr val="tx1">
                    <a:lumMod val="65000"/>
                    <a:lumOff val="35000"/>
                  </a:schemeClr>
                </a:solidFill>
                <a:latin typeface="Avenir"/>
              </a:rPr>
              <a:t>Lunghezza dell’arco</a:t>
            </a:r>
          </a:p>
          <a:p>
            <a:pPr algn="ctr" fontAlgn="t"/>
            <a:r>
              <a:rPr lang="it-IT" dirty="0">
                <a:solidFill>
                  <a:schemeClr val="tx1">
                    <a:lumMod val="65000"/>
                    <a:lumOff val="35000"/>
                  </a:schemeClr>
                </a:solidFill>
                <a:latin typeface="Avenir"/>
              </a:rPr>
              <a:t>Distanza reale tra due nodi.</a:t>
            </a:r>
          </a:p>
        </p:txBody>
      </p:sp>
      <p:cxnSp>
        <p:nvCxnSpPr>
          <p:cNvPr id="28" name="Connettore 2 27">
            <a:extLst>
              <a:ext uri="{FF2B5EF4-FFF2-40B4-BE49-F238E27FC236}">
                <a16:creationId xmlns:a16="http://schemas.microsoft.com/office/drawing/2014/main" id="{63AA67BD-2636-48AB-BB48-DA0616CDD4A1}"/>
              </a:ext>
            </a:extLst>
          </p:cNvPr>
          <p:cNvCxnSpPr>
            <a:cxnSpLocks/>
          </p:cNvCxnSpPr>
          <p:nvPr/>
        </p:nvCxnSpPr>
        <p:spPr>
          <a:xfrm flipH="1">
            <a:off x="3392129" y="3984230"/>
            <a:ext cx="678246" cy="1634023"/>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0" name="Rettangolo 29">
            <a:extLst>
              <a:ext uri="{FF2B5EF4-FFF2-40B4-BE49-F238E27FC236}">
                <a16:creationId xmlns:a16="http://schemas.microsoft.com/office/drawing/2014/main" id="{7B0D1A4E-8338-4170-A4D1-1F4160B7951C}"/>
              </a:ext>
            </a:extLst>
          </p:cNvPr>
          <p:cNvSpPr/>
          <p:nvPr/>
        </p:nvSpPr>
        <p:spPr>
          <a:xfrm>
            <a:off x="1859873" y="5566325"/>
            <a:ext cx="3044069" cy="923330"/>
          </a:xfrm>
          <a:prstGeom prst="rect">
            <a:avLst/>
          </a:prstGeom>
        </p:spPr>
        <p:txBody>
          <a:bodyPr wrap="square">
            <a:spAutoFit/>
          </a:bodyPr>
          <a:lstStyle/>
          <a:p>
            <a:pPr algn="ctr" fontAlgn="t"/>
            <a:r>
              <a:rPr lang="it-IT" b="1" dirty="0">
                <a:solidFill>
                  <a:schemeClr val="tx1">
                    <a:lumMod val="65000"/>
                    <a:lumOff val="35000"/>
                  </a:schemeClr>
                </a:solidFill>
                <a:latin typeface="Avenir"/>
              </a:rPr>
              <a:t>Corsie e percorrenza</a:t>
            </a:r>
          </a:p>
          <a:p>
            <a:pPr algn="ctr" fontAlgn="t"/>
            <a:r>
              <a:rPr lang="it-IT" dirty="0">
                <a:solidFill>
                  <a:schemeClr val="tx1">
                    <a:lumMod val="65000"/>
                    <a:lumOff val="35000"/>
                  </a:schemeClr>
                </a:solidFill>
                <a:latin typeface="Avenir"/>
              </a:rPr>
              <a:t>Numero di corsie presenti per ogni senso di percorrenza.</a:t>
            </a:r>
          </a:p>
        </p:txBody>
      </p:sp>
      <p:cxnSp>
        <p:nvCxnSpPr>
          <p:cNvPr id="32" name="Connettore 2 31">
            <a:extLst>
              <a:ext uri="{FF2B5EF4-FFF2-40B4-BE49-F238E27FC236}">
                <a16:creationId xmlns:a16="http://schemas.microsoft.com/office/drawing/2014/main" id="{44FADB0F-B392-42A9-ACB7-9FD4D015534A}"/>
              </a:ext>
            </a:extLst>
          </p:cNvPr>
          <p:cNvCxnSpPr>
            <a:cxnSpLocks/>
          </p:cNvCxnSpPr>
          <p:nvPr/>
        </p:nvCxnSpPr>
        <p:spPr>
          <a:xfrm>
            <a:off x="4669711" y="3968118"/>
            <a:ext cx="0" cy="51539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4" name="Rettangolo 33">
            <a:extLst>
              <a:ext uri="{FF2B5EF4-FFF2-40B4-BE49-F238E27FC236}">
                <a16:creationId xmlns:a16="http://schemas.microsoft.com/office/drawing/2014/main" id="{3D979B4E-54AE-491D-A666-14C2A46783F3}"/>
              </a:ext>
            </a:extLst>
          </p:cNvPr>
          <p:cNvSpPr/>
          <p:nvPr/>
        </p:nvSpPr>
        <p:spPr>
          <a:xfrm>
            <a:off x="3701052" y="4442843"/>
            <a:ext cx="2065641" cy="923330"/>
          </a:xfrm>
          <a:prstGeom prst="rect">
            <a:avLst/>
          </a:prstGeom>
        </p:spPr>
        <p:txBody>
          <a:bodyPr wrap="square">
            <a:spAutoFit/>
          </a:bodyPr>
          <a:lstStyle/>
          <a:p>
            <a:pPr algn="ctr" fontAlgn="t"/>
            <a:r>
              <a:rPr lang="it-IT" b="1" dirty="0">
                <a:solidFill>
                  <a:schemeClr val="tx1">
                    <a:lumMod val="65000"/>
                    <a:lumOff val="35000"/>
                  </a:schemeClr>
                </a:solidFill>
                <a:latin typeface="Avenir"/>
              </a:rPr>
              <a:t>Velocità</a:t>
            </a:r>
          </a:p>
          <a:p>
            <a:pPr algn="ctr" fontAlgn="t"/>
            <a:r>
              <a:rPr lang="it-IT" dirty="0">
                <a:solidFill>
                  <a:schemeClr val="tx1">
                    <a:lumMod val="65000"/>
                    <a:lumOff val="35000"/>
                  </a:schemeClr>
                </a:solidFill>
                <a:latin typeface="Avenir"/>
              </a:rPr>
              <a:t>Velocità di progetto della strada.</a:t>
            </a:r>
          </a:p>
        </p:txBody>
      </p:sp>
      <p:cxnSp>
        <p:nvCxnSpPr>
          <p:cNvPr id="35" name="Connettore 2 34">
            <a:extLst>
              <a:ext uri="{FF2B5EF4-FFF2-40B4-BE49-F238E27FC236}">
                <a16:creationId xmlns:a16="http://schemas.microsoft.com/office/drawing/2014/main" id="{26689F68-BB51-46F6-90A1-D7FB233CDAC4}"/>
              </a:ext>
            </a:extLst>
          </p:cNvPr>
          <p:cNvCxnSpPr>
            <a:cxnSpLocks/>
          </p:cNvCxnSpPr>
          <p:nvPr/>
        </p:nvCxnSpPr>
        <p:spPr>
          <a:xfrm>
            <a:off x="5206001" y="3989148"/>
            <a:ext cx="985623" cy="1477587"/>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38" name="Rettangolo 37">
            <a:extLst>
              <a:ext uri="{FF2B5EF4-FFF2-40B4-BE49-F238E27FC236}">
                <a16:creationId xmlns:a16="http://schemas.microsoft.com/office/drawing/2014/main" id="{A8FBF4F8-2818-4C28-9650-E48588CCC4BB}"/>
              </a:ext>
            </a:extLst>
          </p:cNvPr>
          <p:cNvSpPr/>
          <p:nvPr/>
        </p:nvSpPr>
        <p:spPr>
          <a:xfrm>
            <a:off x="5206001" y="5473592"/>
            <a:ext cx="3044069" cy="923330"/>
          </a:xfrm>
          <a:prstGeom prst="rect">
            <a:avLst/>
          </a:prstGeom>
        </p:spPr>
        <p:txBody>
          <a:bodyPr wrap="square">
            <a:spAutoFit/>
          </a:bodyPr>
          <a:lstStyle/>
          <a:p>
            <a:pPr algn="ctr" fontAlgn="t"/>
            <a:r>
              <a:rPr lang="it-IT" b="1" dirty="0">
                <a:solidFill>
                  <a:schemeClr val="tx1">
                    <a:lumMod val="65000"/>
                    <a:lumOff val="35000"/>
                  </a:schemeClr>
                </a:solidFill>
                <a:latin typeface="Avenir"/>
              </a:rPr>
              <a:t>Capacità</a:t>
            </a:r>
          </a:p>
          <a:p>
            <a:pPr algn="ctr" fontAlgn="t"/>
            <a:r>
              <a:rPr lang="it-IT" dirty="0">
                <a:solidFill>
                  <a:schemeClr val="tx1">
                    <a:lumMod val="65000"/>
                    <a:lumOff val="35000"/>
                  </a:schemeClr>
                </a:solidFill>
                <a:latin typeface="Avenir"/>
              </a:rPr>
              <a:t>Volume massimo sopportabile dall’arco.</a:t>
            </a:r>
          </a:p>
        </p:txBody>
      </p:sp>
      <p:cxnSp>
        <p:nvCxnSpPr>
          <p:cNvPr id="39" name="Connettore 2 38">
            <a:extLst>
              <a:ext uri="{FF2B5EF4-FFF2-40B4-BE49-F238E27FC236}">
                <a16:creationId xmlns:a16="http://schemas.microsoft.com/office/drawing/2014/main" id="{B16B847A-7555-44D6-B315-40921C410BAE}"/>
              </a:ext>
            </a:extLst>
          </p:cNvPr>
          <p:cNvCxnSpPr>
            <a:cxnSpLocks/>
          </p:cNvCxnSpPr>
          <p:nvPr/>
        </p:nvCxnSpPr>
        <p:spPr>
          <a:xfrm>
            <a:off x="5693974" y="3769428"/>
            <a:ext cx="1857200" cy="714082"/>
          </a:xfrm>
          <a:prstGeom prst="straightConnector1">
            <a:avLst/>
          </a:prstGeom>
          <a:ln w="28575">
            <a:tailEnd type="triangle"/>
          </a:ln>
        </p:spPr>
        <p:style>
          <a:lnRef idx="1">
            <a:schemeClr val="accent2"/>
          </a:lnRef>
          <a:fillRef idx="0">
            <a:schemeClr val="accent2"/>
          </a:fillRef>
          <a:effectRef idx="0">
            <a:schemeClr val="accent2"/>
          </a:effectRef>
          <a:fontRef idx="minor">
            <a:schemeClr val="tx1"/>
          </a:fontRef>
        </p:style>
      </p:cxnSp>
      <p:sp>
        <p:nvSpPr>
          <p:cNvPr id="42" name="Rettangolo 41">
            <a:extLst>
              <a:ext uri="{FF2B5EF4-FFF2-40B4-BE49-F238E27FC236}">
                <a16:creationId xmlns:a16="http://schemas.microsoft.com/office/drawing/2014/main" id="{3D4ECD93-1D54-4BF6-9578-F2E6BDC14D40}"/>
              </a:ext>
            </a:extLst>
          </p:cNvPr>
          <p:cNvSpPr/>
          <p:nvPr/>
        </p:nvSpPr>
        <p:spPr>
          <a:xfrm>
            <a:off x="6622574" y="4442843"/>
            <a:ext cx="2442377" cy="923330"/>
          </a:xfrm>
          <a:prstGeom prst="rect">
            <a:avLst/>
          </a:prstGeom>
        </p:spPr>
        <p:txBody>
          <a:bodyPr wrap="square">
            <a:spAutoFit/>
          </a:bodyPr>
          <a:lstStyle/>
          <a:p>
            <a:pPr algn="ctr" fontAlgn="t"/>
            <a:r>
              <a:rPr lang="it-IT" b="1" dirty="0">
                <a:solidFill>
                  <a:schemeClr val="tx1">
                    <a:lumMod val="65000"/>
                    <a:lumOff val="35000"/>
                  </a:schemeClr>
                </a:solidFill>
                <a:latin typeface="Avenir"/>
              </a:rPr>
              <a:t>Pendenza dell’arco</a:t>
            </a:r>
          </a:p>
          <a:p>
            <a:pPr algn="ctr" fontAlgn="t"/>
            <a:r>
              <a:rPr lang="it-IT" dirty="0">
                <a:solidFill>
                  <a:schemeClr val="tx1">
                    <a:lumMod val="65000"/>
                    <a:lumOff val="35000"/>
                  </a:schemeClr>
                </a:solidFill>
                <a:latin typeface="Avenir"/>
              </a:rPr>
              <a:t>Pendenza (in %) della strada reale.</a:t>
            </a:r>
          </a:p>
        </p:txBody>
      </p:sp>
    </p:spTree>
    <p:extLst>
      <p:ext uri="{BB962C8B-B14F-4D97-AF65-F5344CB8AC3E}">
        <p14:creationId xmlns:p14="http://schemas.microsoft.com/office/powerpoint/2010/main" val="49946639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Risultati</a:t>
            </a:r>
          </a:p>
        </p:txBody>
      </p:sp>
      <p:sp>
        <p:nvSpPr>
          <p:cNvPr id="17" name="Rectangle 2">
            <a:extLst>
              <a:ext uri="{FF2B5EF4-FFF2-40B4-BE49-F238E27FC236}">
                <a16:creationId xmlns:a16="http://schemas.microsoft.com/office/drawing/2014/main" id="{090D41B4-5CF5-4032-A648-69FCA2FB93BE}"/>
              </a:ext>
            </a:extLst>
          </p:cNvPr>
          <p:cNvSpPr>
            <a:spLocks noChangeArrowheads="1"/>
          </p:cNvSpPr>
          <p:nvPr/>
        </p:nvSpPr>
        <p:spPr bwMode="auto">
          <a:xfrm>
            <a:off x="4994275" y="2662051"/>
            <a:ext cx="9144000" cy="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it-IT"/>
          </a:p>
        </p:txBody>
      </p:sp>
      <p:sp>
        <p:nvSpPr>
          <p:cNvPr id="23" name="CasellaDiTesto 22">
            <a:extLst>
              <a:ext uri="{FF2B5EF4-FFF2-40B4-BE49-F238E27FC236}">
                <a16:creationId xmlns:a16="http://schemas.microsoft.com/office/drawing/2014/main" id="{E4901155-7377-46FF-8980-70A7DD999CEF}"/>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cxnSp>
        <p:nvCxnSpPr>
          <p:cNvPr id="33" name="Connettore 2 32">
            <a:extLst>
              <a:ext uri="{FF2B5EF4-FFF2-40B4-BE49-F238E27FC236}">
                <a16:creationId xmlns:a16="http://schemas.microsoft.com/office/drawing/2014/main" id="{75B22260-6820-4041-9A31-2061DC35A79A}"/>
              </a:ext>
            </a:extLst>
          </p:cNvPr>
          <p:cNvCxnSpPr>
            <a:cxnSpLocks/>
          </p:cNvCxnSpPr>
          <p:nvPr/>
        </p:nvCxnSpPr>
        <p:spPr>
          <a:xfrm>
            <a:off x="4631643" y="6627155"/>
            <a:ext cx="0" cy="914400"/>
          </a:xfrm>
          <a:prstGeom prst="straightConnector1">
            <a:avLst/>
          </a:prstGeom>
          <a:ln>
            <a:tailEnd type="triangle"/>
          </a:ln>
        </p:spPr>
        <p:style>
          <a:lnRef idx="2">
            <a:schemeClr val="accent1"/>
          </a:lnRef>
          <a:fillRef idx="0">
            <a:schemeClr val="accent1"/>
          </a:fillRef>
          <a:effectRef idx="1">
            <a:schemeClr val="accent1"/>
          </a:effectRef>
          <a:fontRef idx="minor">
            <a:schemeClr val="tx1"/>
          </a:fontRef>
        </p:style>
      </p:cxnSp>
      <p:grpSp>
        <p:nvGrpSpPr>
          <p:cNvPr id="8" name="Gruppo 7">
            <a:extLst>
              <a:ext uri="{FF2B5EF4-FFF2-40B4-BE49-F238E27FC236}">
                <a16:creationId xmlns:a16="http://schemas.microsoft.com/office/drawing/2014/main" id="{965D0063-56AE-466E-9536-A4D1EAF9F1FE}"/>
              </a:ext>
            </a:extLst>
          </p:cNvPr>
          <p:cNvGrpSpPr/>
          <p:nvPr/>
        </p:nvGrpSpPr>
        <p:grpSpPr>
          <a:xfrm>
            <a:off x="2928158" y="1120909"/>
            <a:ext cx="3305259" cy="1731006"/>
            <a:chOff x="2377548" y="1120909"/>
            <a:chExt cx="3305259" cy="1731006"/>
          </a:xfrm>
        </p:grpSpPr>
        <p:sp>
          <p:nvSpPr>
            <p:cNvPr id="37" name="Rettangolo 36">
              <a:extLst>
                <a:ext uri="{FF2B5EF4-FFF2-40B4-BE49-F238E27FC236}">
                  <a16:creationId xmlns:a16="http://schemas.microsoft.com/office/drawing/2014/main" id="{03A6462D-F9E8-4215-A2AC-F73E14855B99}"/>
                </a:ext>
              </a:extLst>
            </p:cNvPr>
            <p:cNvSpPr/>
            <p:nvPr/>
          </p:nvSpPr>
          <p:spPr>
            <a:xfrm>
              <a:off x="3028583" y="2390250"/>
              <a:ext cx="2136739" cy="461665"/>
            </a:xfrm>
            <a:prstGeom prst="rect">
              <a:avLst/>
            </a:prstGeom>
          </p:spPr>
          <p:txBody>
            <a:bodyPr wrap="none">
              <a:spAutoFit/>
            </a:bodyPr>
            <a:lstStyle/>
            <a:p>
              <a:pPr algn="ctr" fontAlgn="t"/>
              <a:r>
                <a:rPr lang="it-IT" sz="2400" dirty="0">
                  <a:solidFill>
                    <a:srgbClr val="C00000"/>
                  </a:solidFill>
                  <a:latin typeface="Avenir"/>
                </a:rPr>
                <a:t>ASSEGNAZIONE</a:t>
              </a:r>
              <a:endParaRPr lang="en-IE" dirty="0">
                <a:solidFill>
                  <a:srgbClr val="C00000"/>
                </a:solidFill>
                <a:latin typeface="Avenir"/>
              </a:endParaRPr>
            </a:p>
          </p:txBody>
        </p:sp>
        <p:grpSp>
          <p:nvGrpSpPr>
            <p:cNvPr id="5" name="Gruppo 4">
              <a:extLst>
                <a:ext uri="{FF2B5EF4-FFF2-40B4-BE49-F238E27FC236}">
                  <a16:creationId xmlns:a16="http://schemas.microsoft.com/office/drawing/2014/main" id="{4D9EC8AB-36B6-479E-8F12-BAC342C18853}"/>
                </a:ext>
              </a:extLst>
            </p:cNvPr>
            <p:cNvGrpSpPr/>
            <p:nvPr/>
          </p:nvGrpSpPr>
          <p:grpSpPr>
            <a:xfrm>
              <a:off x="2377548" y="1120909"/>
              <a:ext cx="3305259" cy="1240569"/>
              <a:chOff x="2377548" y="1120909"/>
              <a:chExt cx="3305259" cy="1240569"/>
            </a:xfrm>
          </p:grpSpPr>
          <p:grpSp>
            <p:nvGrpSpPr>
              <p:cNvPr id="4" name="Gruppo 3">
                <a:extLst>
                  <a:ext uri="{FF2B5EF4-FFF2-40B4-BE49-F238E27FC236}">
                    <a16:creationId xmlns:a16="http://schemas.microsoft.com/office/drawing/2014/main" id="{C7EAF04E-6098-4545-8D7D-E653FD1C3E09}"/>
                  </a:ext>
                </a:extLst>
              </p:cNvPr>
              <p:cNvGrpSpPr/>
              <p:nvPr/>
            </p:nvGrpSpPr>
            <p:grpSpPr>
              <a:xfrm>
                <a:off x="3417086" y="1120909"/>
                <a:ext cx="2265721" cy="1240569"/>
                <a:chOff x="442769" y="1120909"/>
                <a:chExt cx="2265721" cy="1240569"/>
              </a:xfrm>
            </p:grpSpPr>
            <p:sp>
              <p:nvSpPr>
                <p:cNvPr id="13" name="Ovale 12">
                  <a:extLst>
                    <a:ext uri="{FF2B5EF4-FFF2-40B4-BE49-F238E27FC236}">
                      <a16:creationId xmlns:a16="http://schemas.microsoft.com/office/drawing/2014/main" id="{9D07D545-AB44-43DC-B2BD-9B004876050E}"/>
                    </a:ext>
                  </a:extLst>
                </p:cNvPr>
                <p:cNvSpPr/>
                <p:nvPr/>
              </p:nvSpPr>
              <p:spPr>
                <a:xfrm>
                  <a:off x="442769" y="1120909"/>
                  <a:ext cx="1240569" cy="1240569"/>
                </a:xfrm>
                <a:prstGeom prst="ellipse">
                  <a:avLst/>
                </a:prstGeom>
                <a:noFill/>
                <a:ln w="57150">
                  <a:solidFill>
                    <a:schemeClr val="accent2"/>
                  </a:solid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it-IT"/>
                </a:p>
              </p:txBody>
            </p:sp>
            <p:cxnSp>
              <p:nvCxnSpPr>
                <p:cNvPr id="21" name="Connettore diritto 20">
                  <a:extLst>
                    <a:ext uri="{FF2B5EF4-FFF2-40B4-BE49-F238E27FC236}">
                      <a16:creationId xmlns:a16="http://schemas.microsoft.com/office/drawing/2014/main" id="{69C915F5-658E-4C1D-9DAE-CEE01A79B388}"/>
                    </a:ext>
                  </a:extLst>
                </p:cNvPr>
                <p:cNvCxnSpPr>
                  <a:stCxn id="13" idx="7"/>
                </p:cNvCxnSpPr>
                <p:nvPr/>
              </p:nvCxnSpPr>
              <p:spPr>
                <a:xfrm flipV="1">
                  <a:off x="1501661" y="1283994"/>
                  <a:ext cx="1206829" cy="185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cxnSp>
            <p:nvCxnSpPr>
              <p:cNvPr id="22" name="Connettore diritto 21">
                <a:extLst>
                  <a:ext uri="{FF2B5EF4-FFF2-40B4-BE49-F238E27FC236}">
                    <a16:creationId xmlns:a16="http://schemas.microsoft.com/office/drawing/2014/main" id="{32491B17-7DB3-41A4-90F9-7F7D73F26400}"/>
                  </a:ext>
                </a:extLst>
              </p:cNvPr>
              <p:cNvCxnSpPr/>
              <p:nvPr/>
            </p:nvCxnSpPr>
            <p:spPr>
              <a:xfrm flipV="1">
                <a:off x="2377548" y="1295716"/>
                <a:ext cx="1206829" cy="18592"/>
              </a:xfrm>
              <a:prstGeom prst="line">
                <a:avLst/>
              </a:prstGeom>
              <a:ln w="38100">
                <a:solidFill>
                  <a:schemeClr val="accent2"/>
                </a:solidFill>
              </a:ln>
            </p:spPr>
            <p:style>
              <a:lnRef idx="1">
                <a:schemeClr val="accent1"/>
              </a:lnRef>
              <a:fillRef idx="0">
                <a:schemeClr val="accent1"/>
              </a:fillRef>
              <a:effectRef idx="0">
                <a:schemeClr val="accent1"/>
              </a:effectRef>
              <a:fontRef idx="minor">
                <a:schemeClr val="tx1"/>
              </a:fontRef>
            </p:style>
          </p:cxnSp>
        </p:grpSp>
        <p:pic>
          <p:nvPicPr>
            <p:cNvPr id="7" name="Elemento grafico 6" descr="Pezzi di puzzle">
              <a:extLst>
                <a:ext uri="{FF2B5EF4-FFF2-40B4-BE49-F238E27FC236}">
                  <a16:creationId xmlns:a16="http://schemas.microsoft.com/office/drawing/2014/main" id="{C4F2D172-7D1A-4EA3-A284-3FDE02B289F0}"/>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639753" y="1250502"/>
              <a:ext cx="914400" cy="914400"/>
            </a:xfrm>
            <a:prstGeom prst="rect">
              <a:avLst/>
            </a:prstGeom>
          </p:spPr>
        </p:pic>
      </p:grpSp>
      <p:sp>
        <p:nvSpPr>
          <p:cNvPr id="26" name="Rettangolo 25">
            <a:extLst>
              <a:ext uri="{FF2B5EF4-FFF2-40B4-BE49-F238E27FC236}">
                <a16:creationId xmlns:a16="http://schemas.microsoft.com/office/drawing/2014/main" id="{8190694A-F83E-4AE2-A103-73059B7A4368}"/>
              </a:ext>
            </a:extLst>
          </p:cNvPr>
          <p:cNvSpPr/>
          <p:nvPr/>
        </p:nvSpPr>
        <p:spPr>
          <a:xfrm>
            <a:off x="1212250" y="2976199"/>
            <a:ext cx="6635938" cy="2862322"/>
          </a:xfrm>
          <a:prstGeom prst="rect">
            <a:avLst/>
          </a:prstGeom>
        </p:spPr>
        <p:txBody>
          <a:bodyPr wrap="square">
            <a:spAutoFit/>
          </a:bodyPr>
          <a:lstStyle/>
          <a:p>
            <a:pPr algn="ctr" fontAlgn="t"/>
            <a:r>
              <a:rPr lang="it-IT" dirty="0">
                <a:solidFill>
                  <a:schemeClr val="tx1">
                    <a:lumMod val="65000"/>
                    <a:lumOff val="35000"/>
                  </a:schemeClr>
                </a:solidFill>
                <a:latin typeface="Avenir"/>
              </a:rPr>
              <a:t>Processo teorico in grado di unire il mondo della </a:t>
            </a:r>
            <a:r>
              <a:rPr lang="it-IT" b="1" dirty="0">
                <a:solidFill>
                  <a:schemeClr val="tx1">
                    <a:lumMod val="65000"/>
                    <a:lumOff val="35000"/>
                  </a:schemeClr>
                </a:solidFill>
                <a:latin typeface="Avenir"/>
              </a:rPr>
              <a:t>domanda</a:t>
            </a:r>
            <a:r>
              <a:rPr lang="it-IT" dirty="0">
                <a:solidFill>
                  <a:schemeClr val="tx1">
                    <a:lumMod val="65000"/>
                    <a:lumOff val="35000"/>
                  </a:schemeClr>
                </a:solidFill>
                <a:latin typeface="Avenir"/>
              </a:rPr>
              <a:t> e dell’</a:t>
            </a:r>
            <a:r>
              <a:rPr lang="it-IT" b="1" dirty="0">
                <a:solidFill>
                  <a:schemeClr val="tx1">
                    <a:lumMod val="65000"/>
                    <a:lumOff val="35000"/>
                  </a:schemeClr>
                </a:solidFill>
                <a:latin typeface="Avenir"/>
              </a:rPr>
              <a:t>offerta</a:t>
            </a:r>
            <a:r>
              <a:rPr lang="it-IT" dirty="0">
                <a:solidFill>
                  <a:schemeClr val="tx1">
                    <a:lumMod val="65000"/>
                    <a:lumOff val="35000"/>
                  </a:schemeClr>
                </a:solidFill>
                <a:latin typeface="Avenir"/>
              </a:rPr>
              <a:t> di trasporto tramite la creazione di percorsi lungo gli archi della rete pesati rispetto agli attributi di input (</a:t>
            </a:r>
            <a:r>
              <a:rPr lang="it-IT" dirty="0" err="1">
                <a:solidFill>
                  <a:schemeClr val="tx1">
                    <a:lumMod val="65000"/>
                    <a:lumOff val="35000"/>
                  </a:schemeClr>
                </a:solidFill>
                <a:latin typeface="Avenir"/>
              </a:rPr>
              <a:t>exp</a:t>
            </a:r>
            <a:r>
              <a:rPr lang="it-IT" dirty="0">
                <a:solidFill>
                  <a:schemeClr val="tx1">
                    <a:lumMod val="65000"/>
                    <a:lumOff val="35000"/>
                  </a:schemeClr>
                </a:solidFill>
                <a:latin typeface="Avenir"/>
              </a:rPr>
              <a:t>: verrà favorito un percorso più veloce, oppure uno che evita pedaggi, etc.).</a:t>
            </a:r>
          </a:p>
          <a:p>
            <a:pPr algn="ctr" fontAlgn="t"/>
            <a:endParaRPr lang="it-IT" dirty="0">
              <a:solidFill>
                <a:schemeClr val="tx1">
                  <a:lumMod val="65000"/>
                  <a:lumOff val="35000"/>
                </a:schemeClr>
              </a:solidFill>
              <a:latin typeface="Avenir"/>
            </a:endParaRPr>
          </a:p>
          <a:p>
            <a:pPr algn="ctr" fontAlgn="t"/>
            <a:endParaRPr lang="it-IT" dirty="0">
              <a:solidFill>
                <a:schemeClr val="tx1">
                  <a:lumMod val="65000"/>
                  <a:lumOff val="35000"/>
                </a:schemeClr>
              </a:solidFill>
              <a:latin typeface="Avenir"/>
            </a:endParaRPr>
          </a:p>
          <a:p>
            <a:pPr algn="ctr" fontAlgn="t"/>
            <a:r>
              <a:rPr lang="it-IT" dirty="0">
                <a:solidFill>
                  <a:schemeClr val="tx1">
                    <a:lumMod val="65000"/>
                    <a:lumOff val="35000"/>
                  </a:schemeClr>
                </a:solidFill>
                <a:latin typeface="Avenir"/>
              </a:rPr>
              <a:t>Dopo che ogni arco è stato assegnato a delle unità di traffico il processo viene iterato in base al livello di congestione della rete fino al raggiungimento di un criterio di fine.</a:t>
            </a:r>
          </a:p>
          <a:p>
            <a:pPr algn="ctr" fontAlgn="t"/>
            <a:r>
              <a:rPr lang="it-IT" dirty="0">
                <a:solidFill>
                  <a:schemeClr val="tx1">
                    <a:lumMod val="65000"/>
                    <a:lumOff val="35000"/>
                  </a:schemeClr>
                </a:solidFill>
                <a:latin typeface="Avenir"/>
              </a:rPr>
              <a:t>Il risultato finale è un:</a:t>
            </a:r>
          </a:p>
        </p:txBody>
      </p:sp>
      <p:cxnSp>
        <p:nvCxnSpPr>
          <p:cNvPr id="28" name="Connettore 2 27">
            <a:extLst>
              <a:ext uri="{FF2B5EF4-FFF2-40B4-BE49-F238E27FC236}">
                <a16:creationId xmlns:a16="http://schemas.microsoft.com/office/drawing/2014/main" id="{91DFBF40-76B7-478F-9753-7C113E48C6B7}"/>
              </a:ext>
            </a:extLst>
          </p:cNvPr>
          <p:cNvCxnSpPr>
            <a:cxnSpLocks/>
          </p:cNvCxnSpPr>
          <p:nvPr/>
        </p:nvCxnSpPr>
        <p:spPr>
          <a:xfrm flipH="1">
            <a:off x="4645733" y="4231555"/>
            <a:ext cx="4996" cy="360113"/>
          </a:xfrm>
          <a:prstGeom prst="straightConnector1">
            <a:avLst/>
          </a:prstGeom>
          <a:ln w="38100">
            <a:tailEnd type="triangle"/>
          </a:ln>
        </p:spPr>
        <p:style>
          <a:lnRef idx="1">
            <a:schemeClr val="accent2"/>
          </a:lnRef>
          <a:fillRef idx="0">
            <a:schemeClr val="accent2"/>
          </a:fillRef>
          <a:effectRef idx="0">
            <a:schemeClr val="accent2"/>
          </a:effectRef>
          <a:fontRef idx="minor">
            <a:schemeClr val="tx1"/>
          </a:fontRef>
        </p:style>
      </p:cxnSp>
      <p:sp>
        <p:nvSpPr>
          <p:cNvPr id="16" name="Rettangolo 15">
            <a:extLst>
              <a:ext uri="{FF2B5EF4-FFF2-40B4-BE49-F238E27FC236}">
                <a16:creationId xmlns:a16="http://schemas.microsoft.com/office/drawing/2014/main" id="{56575238-AD43-4715-A269-E268B324AE0E}"/>
              </a:ext>
            </a:extLst>
          </p:cNvPr>
          <p:cNvSpPr/>
          <p:nvPr/>
        </p:nvSpPr>
        <p:spPr>
          <a:xfrm>
            <a:off x="3472789" y="5869682"/>
            <a:ext cx="2198422" cy="461665"/>
          </a:xfrm>
          <a:prstGeom prst="rect">
            <a:avLst/>
          </a:prstGeom>
        </p:spPr>
        <p:txBody>
          <a:bodyPr wrap="none">
            <a:spAutoFit/>
          </a:bodyPr>
          <a:lstStyle/>
          <a:p>
            <a:pPr algn="ctr" fontAlgn="t"/>
            <a:r>
              <a:rPr lang="it-IT" sz="2400" dirty="0">
                <a:solidFill>
                  <a:srgbClr val="C00000"/>
                </a:solidFill>
                <a:latin typeface="Avenir"/>
              </a:rPr>
              <a:t>Grafo assegnato</a:t>
            </a:r>
            <a:endParaRPr lang="en-IE" dirty="0">
              <a:solidFill>
                <a:srgbClr val="C00000"/>
              </a:solidFill>
              <a:latin typeface="Avenir"/>
            </a:endParaRPr>
          </a:p>
        </p:txBody>
      </p:sp>
    </p:spTree>
    <p:extLst>
      <p:ext uri="{BB962C8B-B14F-4D97-AF65-F5344CB8AC3E}">
        <p14:creationId xmlns:p14="http://schemas.microsoft.com/office/powerpoint/2010/main" val="95307161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0">
          <a:blip r:embed="rId3" cstate="print"/>
          <a:srcRect/>
          <a:stretch>
            <a:fillRect/>
          </a:stretch>
        </a:blipFill>
        <a:effectLst/>
      </p:bgPr>
    </p:bg>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B02C970C-CBA9-4B49-926F-A9D2E4AF67B9}"/>
              </a:ext>
            </a:extLst>
          </p:cNvPr>
          <p:cNvSpPr>
            <a:spLocks noGrp="1"/>
          </p:cNvSpPr>
          <p:nvPr>
            <p:ph type="body" sz="quarter" idx="10"/>
          </p:nvPr>
        </p:nvSpPr>
        <p:spPr/>
        <p:txBody>
          <a:bodyPr/>
          <a:lstStyle/>
          <a:p>
            <a:r>
              <a:rPr lang="it-IT" dirty="0"/>
              <a:t>Interfaccia di PTV Visum</a:t>
            </a:r>
          </a:p>
        </p:txBody>
      </p:sp>
      <p:sp>
        <p:nvSpPr>
          <p:cNvPr id="27" name="CasellaDiTesto 26">
            <a:extLst>
              <a:ext uri="{FF2B5EF4-FFF2-40B4-BE49-F238E27FC236}">
                <a16:creationId xmlns:a16="http://schemas.microsoft.com/office/drawing/2014/main" id="{0B34474C-A512-4100-B32E-CB3817F344A3}"/>
              </a:ext>
            </a:extLst>
          </p:cNvPr>
          <p:cNvSpPr txBox="1"/>
          <p:nvPr/>
        </p:nvSpPr>
        <p:spPr>
          <a:xfrm>
            <a:off x="0" y="6606401"/>
            <a:ext cx="4691262"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grpSp>
        <p:nvGrpSpPr>
          <p:cNvPr id="19" name="Gruppo 18">
            <a:extLst>
              <a:ext uri="{FF2B5EF4-FFF2-40B4-BE49-F238E27FC236}">
                <a16:creationId xmlns:a16="http://schemas.microsoft.com/office/drawing/2014/main" id="{43F4A36F-592D-45C4-B9BF-26E3DB5DEE53}"/>
              </a:ext>
            </a:extLst>
          </p:cNvPr>
          <p:cNvGrpSpPr/>
          <p:nvPr/>
        </p:nvGrpSpPr>
        <p:grpSpPr>
          <a:xfrm>
            <a:off x="1176212" y="1013056"/>
            <a:ext cx="6667688" cy="3462675"/>
            <a:chOff x="542828" y="948812"/>
            <a:chExt cx="7866617" cy="4085305"/>
          </a:xfrm>
        </p:grpSpPr>
        <p:pic>
          <p:nvPicPr>
            <p:cNvPr id="3" name="Immagine 2">
              <a:extLst>
                <a:ext uri="{FF2B5EF4-FFF2-40B4-BE49-F238E27FC236}">
                  <a16:creationId xmlns:a16="http://schemas.microsoft.com/office/drawing/2014/main" id="{EF74FD30-557A-46BF-966C-708772ACBF86}"/>
                </a:ext>
              </a:extLst>
            </p:cNvPr>
            <p:cNvPicPr>
              <a:picLocks noChangeAspect="1"/>
            </p:cNvPicPr>
            <p:nvPr/>
          </p:nvPicPr>
          <p:blipFill rotWithShape="1">
            <a:blip r:embed="rId4"/>
            <a:srcRect t="2462" r="1842" b="8512"/>
            <a:stretch/>
          </p:blipFill>
          <p:spPr>
            <a:xfrm>
              <a:off x="977997" y="1042221"/>
              <a:ext cx="7426530" cy="3991896"/>
            </a:xfrm>
            <a:prstGeom prst="rect">
              <a:avLst/>
            </a:prstGeom>
          </p:spPr>
        </p:pic>
        <p:sp>
          <p:nvSpPr>
            <p:cNvPr id="6" name="Ovale 5">
              <a:extLst>
                <a:ext uri="{FF2B5EF4-FFF2-40B4-BE49-F238E27FC236}">
                  <a16:creationId xmlns:a16="http://schemas.microsoft.com/office/drawing/2014/main" id="{8A3AF49C-DE13-4A36-9CBA-E30CDF3920A5}"/>
                </a:ext>
              </a:extLst>
            </p:cNvPr>
            <p:cNvSpPr/>
            <p:nvPr/>
          </p:nvSpPr>
          <p:spPr>
            <a:xfrm>
              <a:off x="874756" y="948812"/>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8" name="Ovale 7">
              <a:extLst>
                <a:ext uri="{FF2B5EF4-FFF2-40B4-BE49-F238E27FC236}">
                  <a16:creationId xmlns:a16="http://schemas.microsoft.com/office/drawing/2014/main" id="{18C3B4B1-4CD2-4D9B-95CC-CAD15A847F79}"/>
                </a:ext>
              </a:extLst>
            </p:cNvPr>
            <p:cNvSpPr/>
            <p:nvPr/>
          </p:nvSpPr>
          <p:spPr>
            <a:xfrm>
              <a:off x="542828" y="1145457"/>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2</a:t>
              </a:r>
            </a:p>
          </p:txBody>
        </p:sp>
        <p:sp>
          <p:nvSpPr>
            <p:cNvPr id="7" name="Rettangolo 6">
              <a:extLst>
                <a:ext uri="{FF2B5EF4-FFF2-40B4-BE49-F238E27FC236}">
                  <a16:creationId xmlns:a16="http://schemas.microsoft.com/office/drawing/2014/main" id="{CE235C11-7AD1-4CC1-B09D-D89F242D5C36}"/>
                </a:ext>
              </a:extLst>
            </p:cNvPr>
            <p:cNvSpPr/>
            <p:nvPr/>
          </p:nvSpPr>
          <p:spPr>
            <a:xfrm>
              <a:off x="997661" y="1371599"/>
              <a:ext cx="791809" cy="2502310"/>
            </a:xfrm>
            <a:prstGeom prst="rect">
              <a:avLst/>
            </a:prstGeom>
            <a:noFill/>
            <a:ln w="38100">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0" name="Ovale 9">
              <a:extLst>
                <a:ext uri="{FF2B5EF4-FFF2-40B4-BE49-F238E27FC236}">
                  <a16:creationId xmlns:a16="http://schemas.microsoft.com/office/drawing/2014/main" id="{D54E34AF-F067-4569-9F52-65BEBA8B8DFA}"/>
                </a:ext>
              </a:extLst>
            </p:cNvPr>
            <p:cNvSpPr/>
            <p:nvPr/>
          </p:nvSpPr>
          <p:spPr>
            <a:xfrm>
              <a:off x="1295242" y="2381863"/>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3</a:t>
              </a:r>
            </a:p>
          </p:txBody>
        </p:sp>
        <p:sp>
          <p:nvSpPr>
            <p:cNvPr id="11" name="Rettangolo 10">
              <a:extLst>
                <a:ext uri="{FF2B5EF4-FFF2-40B4-BE49-F238E27FC236}">
                  <a16:creationId xmlns:a16="http://schemas.microsoft.com/office/drawing/2014/main" id="{9EB8F11C-64F7-4EC2-948C-EC47AFF33522}"/>
                </a:ext>
              </a:extLst>
            </p:cNvPr>
            <p:cNvSpPr/>
            <p:nvPr/>
          </p:nvSpPr>
          <p:spPr>
            <a:xfrm>
              <a:off x="992746" y="3873915"/>
              <a:ext cx="791809" cy="1160201"/>
            </a:xfrm>
            <a:prstGeom prst="rect">
              <a:avLst/>
            </a:prstGeom>
            <a:noFill/>
            <a:ln w="38100">
              <a:prstDash val="solid"/>
            </a:ln>
          </p:spPr>
          <p:style>
            <a:lnRef idx="2">
              <a:schemeClr val="accent2"/>
            </a:lnRef>
            <a:fillRef idx="1">
              <a:schemeClr val="lt1"/>
            </a:fillRef>
            <a:effectRef idx="0">
              <a:schemeClr val="accent2"/>
            </a:effectRef>
            <a:fontRef idx="minor">
              <a:schemeClr val="dk1"/>
            </a:fontRef>
          </p:style>
          <p:txBody>
            <a:bodyPr rtlCol="0" anchor="ctr"/>
            <a:lstStyle/>
            <a:p>
              <a:pPr algn="ctr"/>
              <a:endParaRPr lang="it-IT" dirty="0"/>
            </a:p>
          </p:txBody>
        </p:sp>
        <p:sp>
          <p:nvSpPr>
            <p:cNvPr id="12" name="Ovale 11">
              <a:extLst>
                <a:ext uri="{FF2B5EF4-FFF2-40B4-BE49-F238E27FC236}">
                  <a16:creationId xmlns:a16="http://schemas.microsoft.com/office/drawing/2014/main" id="{5A1B47FD-4E50-4D0C-9CC9-F075AD6DC6F8}"/>
                </a:ext>
              </a:extLst>
            </p:cNvPr>
            <p:cNvSpPr/>
            <p:nvPr/>
          </p:nvSpPr>
          <p:spPr>
            <a:xfrm>
              <a:off x="1290327" y="4382727"/>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4</a:t>
              </a:r>
            </a:p>
          </p:txBody>
        </p:sp>
        <p:sp>
          <p:nvSpPr>
            <p:cNvPr id="9" name="Rettangolo 8">
              <a:extLst>
                <a:ext uri="{FF2B5EF4-FFF2-40B4-BE49-F238E27FC236}">
                  <a16:creationId xmlns:a16="http://schemas.microsoft.com/office/drawing/2014/main" id="{A23C6CEA-E969-482E-B501-3A9235C364DB}"/>
                </a:ext>
              </a:extLst>
            </p:cNvPr>
            <p:cNvSpPr/>
            <p:nvPr/>
          </p:nvSpPr>
          <p:spPr>
            <a:xfrm>
              <a:off x="1789470" y="4050890"/>
              <a:ext cx="6615057" cy="983226"/>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4" name="Ovale 13">
              <a:extLst>
                <a:ext uri="{FF2B5EF4-FFF2-40B4-BE49-F238E27FC236}">
                  <a16:creationId xmlns:a16="http://schemas.microsoft.com/office/drawing/2014/main" id="{D3CE14B3-43E4-4BC9-A222-298E425CD4D1}"/>
                </a:ext>
              </a:extLst>
            </p:cNvPr>
            <p:cNvSpPr/>
            <p:nvPr/>
          </p:nvSpPr>
          <p:spPr>
            <a:xfrm>
              <a:off x="4648052" y="4481049"/>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5</a:t>
              </a:r>
            </a:p>
          </p:txBody>
        </p:sp>
        <p:sp>
          <p:nvSpPr>
            <p:cNvPr id="15" name="Rettangolo 14">
              <a:extLst>
                <a:ext uri="{FF2B5EF4-FFF2-40B4-BE49-F238E27FC236}">
                  <a16:creationId xmlns:a16="http://schemas.microsoft.com/office/drawing/2014/main" id="{37DC35BA-2504-4662-871F-B4292287D4C0}"/>
                </a:ext>
              </a:extLst>
            </p:cNvPr>
            <p:cNvSpPr/>
            <p:nvPr/>
          </p:nvSpPr>
          <p:spPr>
            <a:xfrm>
              <a:off x="1794388" y="1371599"/>
              <a:ext cx="6615057" cy="2684205"/>
            </a:xfrm>
            <a:prstGeom prst="rect">
              <a:avLst/>
            </a:prstGeom>
            <a:noFill/>
            <a:ln w="38100"/>
          </p:spPr>
          <p:style>
            <a:lnRef idx="2">
              <a:schemeClr val="accent2"/>
            </a:lnRef>
            <a:fillRef idx="1">
              <a:schemeClr val="lt1"/>
            </a:fillRef>
            <a:effectRef idx="0">
              <a:schemeClr val="accent2"/>
            </a:effectRef>
            <a:fontRef idx="minor">
              <a:schemeClr val="dk1"/>
            </a:fontRef>
          </p:style>
          <p:txBody>
            <a:bodyPr rtlCol="0" anchor="ctr"/>
            <a:lstStyle/>
            <a:p>
              <a:pPr algn="ctr"/>
              <a:endParaRPr lang="it-IT"/>
            </a:p>
          </p:txBody>
        </p:sp>
        <p:sp>
          <p:nvSpPr>
            <p:cNvPr id="16" name="Ovale 15">
              <a:extLst>
                <a:ext uri="{FF2B5EF4-FFF2-40B4-BE49-F238E27FC236}">
                  <a16:creationId xmlns:a16="http://schemas.microsoft.com/office/drawing/2014/main" id="{E32CF590-2289-4E02-8131-6E29425042AE}"/>
                </a:ext>
              </a:extLst>
            </p:cNvPr>
            <p:cNvSpPr/>
            <p:nvPr/>
          </p:nvSpPr>
          <p:spPr>
            <a:xfrm>
              <a:off x="4746374" y="2716155"/>
              <a:ext cx="196645" cy="196645"/>
            </a:xfrm>
            <a:prstGeom prst="ellipse">
              <a:avLst/>
            </a:prstGeom>
            <a:ln>
              <a:solidFill>
                <a:srgbClr val="C00000"/>
              </a:solidFill>
            </a:ln>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6</a:t>
              </a:r>
            </a:p>
          </p:txBody>
        </p:sp>
        <p:cxnSp>
          <p:nvCxnSpPr>
            <p:cNvPr id="17" name="Connettore diritto 16">
              <a:extLst>
                <a:ext uri="{FF2B5EF4-FFF2-40B4-BE49-F238E27FC236}">
                  <a16:creationId xmlns:a16="http://schemas.microsoft.com/office/drawing/2014/main" id="{7D6DD220-2000-46F3-805C-EA13B3F2DE83}"/>
                </a:ext>
              </a:extLst>
            </p:cNvPr>
            <p:cNvCxnSpPr>
              <a:stCxn id="8" idx="6"/>
            </p:cNvCxnSpPr>
            <p:nvPr/>
          </p:nvCxnSpPr>
          <p:spPr>
            <a:xfrm flipV="1">
              <a:off x="739473" y="1243779"/>
              <a:ext cx="258188" cy="1"/>
            </a:xfrm>
            <a:prstGeom prst="line">
              <a:avLst/>
            </a:prstGeom>
            <a:ln w="19050"/>
          </p:spPr>
          <p:style>
            <a:lnRef idx="1">
              <a:schemeClr val="accent2"/>
            </a:lnRef>
            <a:fillRef idx="0">
              <a:schemeClr val="accent2"/>
            </a:fillRef>
            <a:effectRef idx="0">
              <a:schemeClr val="accent2"/>
            </a:effectRef>
            <a:fontRef idx="minor">
              <a:schemeClr val="tx1"/>
            </a:fontRef>
          </p:style>
        </p:cxnSp>
      </p:grpSp>
      <p:grpSp>
        <p:nvGrpSpPr>
          <p:cNvPr id="21" name="Gruppo 20">
            <a:extLst>
              <a:ext uri="{FF2B5EF4-FFF2-40B4-BE49-F238E27FC236}">
                <a16:creationId xmlns:a16="http://schemas.microsoft.com/office/drawing/2014/main" id="{BAD05D5D-48C3-47C9-B2C2-5652CBE2A1CE}"/>
              </a:ext>
            </a:extLst>
          </p:cNvPr>
          <p:cNvGrpSpPr/>
          <p:nvPr/>
        </p:nvGrpSpPr>
        <p:grpSpPr>
          <a:xfrm>
            <a:off x="196619" y="4759789"/>
            <a:ext cx="2807426" cy="954107"/>
            <a:chOff x="191413" y="5169315"/>
            <a:chExt cx="2807426" cy="954107"/>
          </a:xfrm>
        </p:grpSpPr>
        <p:sp>
          <p:nvSpPr>
            <p:cNvPr id="20" name="Ovale 19">
              <a:extLst>
                <a:ext uri="{FF2B5EF4-FFF2-40B4-BE49-F238E27FC236}">
                  <a16:creationId xmlns:a16="http://schemas.microsoft.com/office/drawing/2014/main" id="{5E89C78E-0D2D-45A5-846C-120F1B4C0AE0}"/>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1</a:t>
              </a:r>
            </a:p>
          </p:txBody>
        </p:sp>
        <p:sp>
          <p:nvSpPr>
            <p:cNvPr id="22" name="Rettangolo 21">
              <a:extLst>
                <a:ext uri="{FF2B5EF4-FFF2-40B4-BE49-F238E27FC236}">
                  <a16:creationId xmlns:a16="http://schemas.microsoft.com/office/drawing/2014/main" id="{7D1F1AD9-A35D-456E-A660-0FEE7CF81C4A}"/>
                </a:ext>
              </a:extLst>
            </p:cNvPr>
            <p:cNvSpPr/>
            <p:nvPr/>
          </p:nvSpPr>
          <p:spPr>
            <a:xfrm>
              <a:off x="610910" y="5169315"/>
              <a:ext cx="2387929"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Barra del Menu</a:t>
              </a:r>
            </a:p>
            <a:p>
              <a:pPr algn="just" fontAlgn="t"/>
              <a:r>
                <a:rPr lang="it-IT" sz="1400" dirty="0">
                  <a:solidFill>
                    <a:schemeClr val="tx1">
                      <a:lumMod val="65000"/>
                      <a:lumOff val="35000"/>
                    </a:schemeClr>
                  </a:solidFill>
                  <a:latin typeface="Avenir"/>
                </a:rPr>
                <a:t>Tramite il menu è possibile accedere alle funzioni del programma.</a:t>
              </a:r>
            </a:p>
          </p:txBody>
        </p:sp>
      </p:grpSp>
      <p:grpSp>
        <p:nvGrpSpPr>
          <p:cNvPr id="28" name="Gruppo 27">
            <a:extLst>
              <a:ext uri="{FF2B5EF4-FFF2-40B4-BE49-F238E27FC236}">
                <a16:creationId xmlns:a16="http://schemas.microsoft.com/office/drawing/2014/main" id="{32B9EC2E-E786-4D2F-AC78-3C98F8287799}"/>
              </a:ext>
            </a:extLst>
          </p:cNvPr>
          <p:cNvGrpSpPr/>
          <p:nvPr/>
        </p:nvGrpSpPr>
        <p:grpSpPr>
          <a:xfrm>
            <a:off x="209034" y="5679646"/>
            <a:ext cx="2807426" cy="954107"/>
            <a:chOff x="191413" y="5169315"/>
            <a:chExt cx="2807426" cy="954107"/>
          </a:xfrm>
        </p:grpSpPr>
        <p:sp>
          <p:nvSpPr>
            <p:cNvPr id="29" name="Ovale 28">
              <a:extLst>
                <a:ext uri="{FF2B5EF4-FFF2-40B4-BE49-F238E27FC236}">
                  <a16:creationId xmlns:a16="http://schemas.microsoft.com/office/drawing/2014/main" id="{EC0B4471-0812-4912-9D74-49E9FD2069B2}"/>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2</a:t>
              </a:r>
            </a:p>
          </p:txBody>
        </p:sp>
        <p:sp>
          <p:nvSpPr>
            <p:cNvPr id="30" name="Rettangolo 29">
              <a:extLst>
                <a:ext uri="{FF2B5EF4-FFF2-40B4-BE49-F238E27FC236}">
                  <a16:creationId xmlns:a16="http://schemas.microsoft.com/office/drawing/2014/main" id="{887F647E-AE5C-4E52-A73A-B2890D50ACE6}"/>
                </a:ext>
              </a:extLst>
            </p:cNvPr>
            <p:cNvSpPr/>
            <p:nvPr/>
          </p:nvSpPr>
          <p:spPr>
            <a:xfrm>
              <a:off x="610910" y="5169315"/>
              <a:ext cx="2387929"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Barra degli Strumenti</a:t>
              </a:r>
            </a:p>
            <a:p>
              <a:pPr algn="just" fontAlgn="t"/>
              <a:r>
                <a:rPr lang="it-IT" sz="1400" dirty="0">
                  <a:solidFill>
                    <a:schemeClr val="tx1">
                      <a:lumMod val="65000"/>
                      <a:lumOff val="35000"/>
                    </a:schemeClr>
                  </a:solidFill>
                  <a:latin typeface="Avenir"/>
                </a:rPr>
                <a:t>Questa barra mette in mostra le funzioni più importanti in base all’operazione attiva.</a:t>
              </a:r>
            </a:p>
          </p:txBody>
        </p:sp>
      </p:grpSp>
      <p:grpSp>
        <p:nvGrpSpPr>
          <p:cNvPr id="31" name="Gruppo 30">
            <a:extLst>
              <a:ext uri="{FF2B5EF4-FFF2-40B4-BE49-F238E27FC236}">
                <a16:creationId xmlns:a16="http://schemas.microsoft.com/office/drawing/2014/main" id="{EDBAF367-D661-4892-A150-41BBC77DF04C}"/>
              </a:ext>
            </a:extLst>
          </p:cNvPr>
          <p:cNvGrpSpPr/>
          <p:nvPr/>
        </p:nvGrpSpPr>
        <p:grpSpPr>
          <a:xfrm>
            <a:off x="3220046" y="4745045"/>
            <a:ext cx="2919910" cy="954107"/>
            <a:chOff x="191413" y="5169315"/>
            <a:chExt cx="2919910" cy="954107"/>
          </a:xfrm>
        </p:grpSpPr>
        <p:sp>
          <p:nvSpPr>
            <p:cNvPr id="32" name="Ovale 31">
              <a:extLst>
                <a:ext uri="{FF2B5EF4-FFF2-40B4-BE49-F238E27FC236}">
                  <a16:creationId xmlns:a16="http://schemas.microsoft.com/office/drawing/2014/main" id="{0D6FA7C6-801A-4E67-B64E-E103EEECA555}"/>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3</a:t>
              </a:r>
            </a:p>
          </p:txBody>
        </p:sp>
        <p:sp>
          <p:nvSpPr>
            <p:cNvPr id="33" name="Rettangolo 32">
              <a:extLst>
                <a:ext uri="{FF2B5EF4-FFF2-40B4-BE49-F238E27FC236}">
                  <a16:creationId xmlns:a16="http://schemas.microsoft.com/office/drawing/2014/main" id="{48F51CE1-D166-4DA3-B147-01065EDACD3B}"/>
                </a:ext>
              </a:extLst>
            </p:cNvPr>
            <p:cNvSpPr/>
            <p:nvPr/>
          </p:nvSpPr>
          <p:spPr>
            <a:xfrm>
              <a:off x="610910" y="5169315"/>
              <a:ext cx="2500413"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Finestra della rete/matrice</a:t>
              </a:r>
            </a:p>
            <a:p>
              <a:pPr fontAlgn="t"/>
              <a:r>
                <a:rPr lang="it-IT" sz="1400" dirty="0">
                  <a:solidFill>
                    <a:schemeClr val="tx1">
                      <a:lumMod val="65000"/>
                      <a:lumOff val="35000"/>
                    </a:schemeClr>
                  </a:solidFill>
                  <a:latin typeface="Avenir"/>
                </a:rPr>
                <a:t>Modalità di lavoro, oggetti , filtri, matrici OD e altre funzioni sono in questa finestra</a:t>
              </a:r>
            </a:p>
          </p:txBody>
        </p:sp>
      </p:grpSp>
      <p:grpSp>
        <p:nvGrpSpPr>
          <p:cNvPr id="34" name="Gruppo 33">
            <a:extLst>
              <a:ext uri="{FF2B5EF4-FFF2-40B4-BE49-F238E27FC236}">
                <a16:creationId xmlns:a16="http://schemas.microsoft.com/office/drawing/2014/main" id="{07514103-AE71-4C57-9BD8-AC6DC41B0652}"/>
              </a:ext>
            </a:extLst>
          </p:cNvPr>
          <p:cNvGrpSpPr/>
          <p:nvPr/>
        </p:nvGrpSpPr>
        <p:grpSpPr>
          <a:xfrm>
            <a:off x="3232461" y="5664902"/>
            <a:ext cx="2807426" cy="954107"/>
            <a:chOff x="191413" y="5169315"/>
            <a:chExt cx="2807426" cy="954107"/>
          </a:xfrm>
        </p:grpSpPr>
        <p:sp>
          <p:nvSpPr>
            <p:cNvPr id="35" name="Ovale 34">
              <a:extLst>
                <a:ext uri="{FF2B5EF4-FFF2-40B4-BE49-F238E27FC236}">
                  <a16:creationId xmlns:a16="http://schemas.microsoft.com/office/drawing/2014/main" id="{9DA69CB6-C62C-49C9-A3E5-34F411D6839C}"/>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4</a:t>
              </a:r>
            </a:p>
          </p:txBody>
        </p:sp>
        <p:sp>
          <p:nvSpPr>
            <p:cNvPr id="36" name="Rettangolo 35">
              <a:extLst>
                <a:ext uri="{FF2B5EF4-FFF2-40B4-BE49-F238E27FC236}">
                  <a16:creationId xmlns:a16="http://schemas.microsoft.com/office/drawing/2014/main" id="{92BAD960-6579-4F5F-BEB8-3E97C7FF09DF}"/>
                </a:ext>
              </a:extLst>
            </p:cNvPr>
            <p:cNvSpPr/>
            <p:nvPr/>
          </p:nvSpPr>
          <p:spPr>
            <a:xfrm>
              <a:off x="610910" y="5169315"/>
              <a:ext cx="2387929"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Quick </a:t>
              </a:r>
              <a:r>
                <a:rPr lang="it-IT" sz="1400" b="1" dirty="0" err="1">
                  <a:solidFill>
                    <a:schemeClr val="tx1">
                      <a:lumMod val="65000"/>
                      <a:lumOff val="35000"/>
                    </a:schemeClr>
                  </a:solidFill>
                  <a:latin typeface="Avenir"/>
                </a:rPr>
                <a:t>view</a:t>
              </a:r>
              <a:endParaRPr lang="it-IT" sz="1400" b="1" dirty="0">
                <a:solidFill>
                  <a:schemeClr val="tx1">
                    <a:lumMod val="65000"/>
                    <a:lumOff val="35000"/>
                  </a:schemeClr>
                </a:solidFill>
                <a:latin typeface="Avenir"/>
              </a:endParaRPr>
            </a:p>
            <a:p>
              <a:pPr algn="just" fontAlgn="t"/>
              <a:r>
                <a:rPr lang="it-IT" sz="1400" dirty="0">
                  <a:solidFill>
                    <a:schemeClr val="tx1">
                      <a:lumMod val="65000"/>
                      <a:lumOff val="35000"/>
                    </a:schemeClr>
                  </a:solidFill>
                  <a:latin typeface="Avenir"/>
                </a:rPr>
                <a:t>In tale finestra si possono vedere e editare velocemente gli attributi della rete.</a:t>
              </a:r>
            </a:p>
          </p:txBody>
        </p:sp>
      </p:grpSp>
      <p:grpSp>
        <p:nvGrpSpPr>
          <p:cNvPr id="37" name="Gruppo 36">
            <a:extLst>
              <a:ext uri="{FF2B5EF4-FFF2-40B4-BE49-F238E27FC236}">
                <a16:creationId xmlns:a16="http://schemas.microsoft.com/office/drawing/2014/main" id="{FF52F97E-2233-453D-98AB-73A276D36010}"/>
              </a:ext>
            </a:extLst>
          </p:cNvPr>
          <p:cNvGrpSpPr/>
          <p:nvPr/>
        </p:nvGrpSpPr>
        <p:grpSpPr>
          <a:xfrm>
            <a:off x="6287724" y="4725378"/>
            <a:ext cx="2807426" cy="954107"/>
            <a:chOff x="191413" y="5169315"/>
            <a:chExt cx="2807426" cy="954107"/>
          </a:xfrm>
        </p:grpSpPr>
        <p:sp>
          <p:nvSpPr>
            <p:cNvPr id="38" name="Ovale 37">
              <a:extLst>
                <a:ext uri="{FF2B5EF4-FFF2-40B4-BE49-F238E27FC236}">
                  <a16:creationId xmlns:a16="http://schemas.microsoft.com/office/drawing/2014/main" id="{DFC9270D-9258-4A44-96A1-8A1FE32EDEFA}"/>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5</a:t>
              </a:r>
            </a:p>
          </p:txBody>
        </p:sp>
        <p:sp>
          <p:nvSpPr>
            <p:cNvPr id="39" name="Rettangolo 38">
              <a:extLst>
                <a:ext uri="{FF2B5EF4-FFF2-40B4-BE49-F238E27FC236}">
                  <a16:creationId xmlns:a16="http://schemas.microsoft.com/office/drawing/2014/main" id="{0DFB76BA-ED12-4AC0-A683-0ED5EA378A9F}"/>
                </a:ext>
              </a:extLst>
            </p:cNvPr>
            <p:cNvSpPr/>
            <p:nvPr/>
          </p:nvSpPr>
          <p:spPr>
            <a:xfrm>
              <a:off x="610910" y="5169315"/>
              <a:ext cx="2387929"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Sequenza di operazioni</a:t>
              </a:r>
            </a:p>
            <a:p>
              <a:pPr algn="just" fontAlgn="t"/>
              <a:r>
                <a:rPr lang="it-IT" sz="1400" dirty="0">
                  <a:solidFill>
                    <a:schemeClr val="tx1">
                      <a:lumMod val="65000"/>
                      <a:lumOff val="35000"/>
                    </a:schemeClr>
                  </a:solidFill>
                  <a:latin typeface="Avenir"/>
                </a:rPr>
                <a:t>Lista delle operazioni di calcolo o assegnazione richieste al programma.</a:t>
              </a:r>
            </a:p>
          </p:txBody>
        </p:sp>
      </p:grpSp>
      <p:grpSp>
        <p:nvGrpSpPr>
          <p:cNvPr id="40" name="Gruppo 39">
            <a:extLst>
              <a:ext uri="{FF2B5EF4-FFF2-40B4-BE49-F238E27FC236}">
                <a16:creationId xmlns:a16="http://schemas.microsoft.com/office/drawing/2014/main" id="{9735DE27-0C06-4E92-A7DB-896C7035DA92}"/>
              </a:ext>
            </a:extLst>
          </p:cNvPr>
          <p:cNvGrpSpPr/>
          <p:nvPr/>
        </p:nvGrpSpPr>
        <p:grpSpPr>
          <a:xfrm>
            <a:off x="6290307" y="5645235"/>
            <a:ext cx="2807426" cy="954107"/>
            <a:chOff x="191413" y="5169315"/>
            <a:chExt cx="2807426" cy="954107"/>
          </a:xfrm>
        </p:grpSpPr>
        <p:sp>
          <p:nvSpPr>
            <p:cNvPr id="41" name="Ovale 40">
              <a:extLst>
                <a:ext uri="{FF2B5EF4-FFF2-40B4-BE49-F238E27FC236}">
                  <a16:creationId xmlns:a16="http://schemas.microsoft.com/office/drawing/2014/main" id="{7E6A81B2-8D90-4251-9758-A19228FA4C73}"/>
                </a:ext>
              </a:extLst>
            </p:cNvPr>
            <p:cNvSpPr/>
            <p:nvPr/>
          </p:nvSpPr>
          <p:spPr>
            <a:xfrm>
              <a:off x="191413" y="5250438"/>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6</a:t>
              </a:r>
            </a:p>
          </p:txBody>
        </p:sp>
        <p:sp>
          <p:nvSpPr>
            <p:cNvPr id="42" name="Rettangolo 41">
              <a:extLst>
                <a:ext uri="{FF2B5EF4-FFF2-40B4-BE49-F238E27FC236}">
                  <a16:creationId xmlns:a16="http://schemas.microsoft.com/office/drawing/2014/main" id="{1E260F3B-1ED0-4FB8-8668-1553AAD5BDEB}"/>
                </a:ext>
              </a:extLst>
            </p:cNvPr>
            <p:cNvSpPr/>
            <p:nvPr/>
          </p:nvSpPr>
          <p:spPr>
            <a:xfrm>
              <a:off x="610910" y="5169315"/>
              <a:ext cx="2387929" cy="954107"/>
            </a:xfrm>
            <a:prstGeom prst="rect">
              <a:avLst/>
            </a:prstGeom>
          </p:spPr>
          <p:txBody>
            <a:bodyPr wrap="square">
              <a:spAutoFit/>
            </a:bodyPr>
            <a:lstStyle/>
            <a:p>
              <a:pPr fontAlgn="t"/>
              <a:r>
                <a:rPr lang="it-IT" sz="1400" b="1" dirty="0">
                  <a:solidFill>
                    <a:schemeClr val="tx1">
                      <a:lumMod val="65000"/>
                      <a:lumOff val="35000"/>
                    </a:schemeClr>
                  </a:solidFill>
                  <a:latin typeface="Avenir"/>
                </a:rPr>
                <a:t>Editor di rete</a:t>
              </a:r>
            </a:p>
            <a:p>
              <a:pPr algn="just" fontAlgn="t"/>
              <a:r>
                <a:rPr lang="it-IT" sz="1400" dirty="0">
                  <a:solidFill>
                    <a:schemeClr val="tx1">
                      <a:lumMod val="65000"/>
                      <a:lumOff val="35000"/>
                    </a:schemeClr>
                  </a:solidFill>
                  <a:latin typeface="Avenir"/>
                </a:rPr>
                <a:t>Area in cui si può vedere la rete del sistema e i risultati grafici dei calcoli.</a:t>
              </a:r>
            </a:p>
          </p:txBody>
        </p:sp>
      </p:grpSp>
    </p:spTree>
    <p:extLst>
      <p:ext uri="{BB962C8B-B14F-4D97-AF65-F5344CB8AC3E}">
        <p14:creationId xmlns:p14="http://schemas.microsoft.com/office/powerpoint/2010/main" val="2900645305"/>
      </p:ext>
    </p:extLst>
  </p:cSld>
  <p:clrMapOvr>
    <a:overrideClrMapping bg1="lt1" tx1="dk1" bg2="lt2" tx2="dk2" accent1="accent1" accent2="accent2" accent3="accent3" accent4="accent4" accent5="accent5" accent6="accent6" hlink="hlink" folHlink="folHlink"/>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egnaposto testo 1">
            <a:extLst>
              <a:ext uri="{FF2B5EF4-FFF2-40B4-BE49-F238E27FC236}">
                <a16:creationId xmlns:a16="http://schemas.microsoft.com/office/drawing/2014/main" id="{6481CFE6-DC28-4101-86FA-FE83455C27AC}"/>
              </a:ext>
            </a:extLst>
          </p:cNvPr>
          <p:cNvSpPr>
            <a:spLocks noGrp="1"/>
          </p:cNvSpPr>
          <p:nvPr>
            <p:ph type="body" sz="quarter" idx="10"/>
          </p:nvPr>
        </p:nvSpPr>
        <p:spPr/>
        <p:txBody>
          <a:bodyPr/>
          <a:lstStyle/>
          <a:p>
            <a:r>
              <a:rPr lang="it-IT" dirty="0"/>
              <a:t>Step per la modellazione (1/2)</a:t>
            </a:r>
          </a:p>
        </p:txBody>
      </p:sp>
      <p:sp>
        <p:nvSpPr>
          <p:cNvPr id="9" name="CasellaDiTesto 8">
            <a:extLst>
              <a:ext uri="{FF2B5EF4-FFF2-40B4-BE49-F238E27FC236}">
                <a16:creationId xmlns:a16="http://schemas.microsoft.com/office/drawing/2014/main" id="{47B2BEDD-DB13-44FE-9FB2-8224F172A07C}"/>
              </a:ext>
            </a:extLst>
          </p:cNvPr>
          <p:cNvSpPr txBox="1"/>
          <p:nvPr/>
        </p:nvSpPr>
        <p:spPr>
          <a:xfrm>
            <a:off x="0" y="6606401"/>
            <a:ext cx="4691261" cy="276999"/>
          </a:xfrm>
          <a:prstGeom prst="rect">
            <a:avLst/>
          </a:prstGeom>
          <a:solidFill>
            <a:schemeClr val="bg1"/>
          </a:solidFill>
        </p:spPr>
        <p:txBody>
          <a:bodyPr wrap="square" rtlCol="0">
            <a:spAutoFit/>
          </a:bodyPr>
          <a:lstStyle/>
          <a:p>
            <a:pPr algn="r"/>
            <a:r>
              <a:rPr lang="it-IT" sz="1200" dirty="0">
                <a:solidFill>
                  <a:schemeClr val="tx2"/>
                </a:solidFill>
              </a:rPr>
              <a:t>Francesco Procopio</a:t>
            </a:r>
          </a:p>
        </p:txBody>
      </p:sp>
      <p:grpSp>
        <p:nvGrpSpPr>
          <p:cNvPr id="8" name="Gruppo 7">
            <a:extLst>
              <a:ext uri="{FF2B5EF4-FFF2-40B4-BE49-F238E27FC236}">
                <a16:creationId xmlns:a16="http://schemas.microsoft.com/office/drawing/2014/main" id="{5761BCFF-D62A-4F16-8EF9-574EDF467040}"/>
              </a:ext>
            </a:extLst>
          </p:cNvPr>
          <p:cNvGrpSpPr/>
          <p:nvPr/>
        </p:nvGrpSpPr>
        <p:grpSpPr>
          <a:xfrm>
            <a:off x="255611" y="1086000"/>
            <a:ext cx="8740905" cy="2893100"/>
            <a:chOff x="255611" y="1086000"/>
            <a:chExt cx="8740905" cy="2893100"/>
          </a:xfrm>
        </p:grpSpPr>
        <p:sp>
          <p:nvSpPr>
            <p:cNvPr id="18" name="Rettangolo 17">
              <a:extLst>
                <a:ext uri="{FF2B5EF4-FFF2-40B4-BE49-F238E27FC236}">
                  <a16:creationId xmlns:a16="http://schemas.microsoft.com/office/drawing/2014/main" id="{B4D8F882-F139-4D39-BBF8-CCC8EABA09DC}"/>
                </a:ext>
              </a:extLst>
            </p:cNvPr>
            <p:cNvSpPr/>
            <p:nvPr/>
          </p:nvSpPr>
          <p:spPr>
            <a:xfrm>
              <a:off x="659172" y="1086000"/>
              <a:ext cx="3804673" cy="2893100"/>
            </a:xfrm>
            <a:prstGeom prst="rect">
              <a:avLst/>
            </a:prstGeom>
          </p:spPr>
          <p:txBody>
            <a:bodyPr wrap="square">
              <a:spAutoFit/>
            </a:bodyPr>
            <a:lstStyle/>
            <a:p>
              <a:pPr fontAlgn="t"/>
              <a:r>
                <a:rPr lang="it-IT" sz="1400" b="1" dirty="0">
                  <a:solidFill>
                    <a:schemeClr val="tx1">
                      <a:lumMod val="65000"/>
                      <a:lumOff val="35000"/>
                    </a:schemeClr>
                  </a:solidFill>
                  <a:latin typeface="Avenir"/>
                </a:rPr>
                <a:t>Procedure per l’assegnazione</a:t>
              </a:r>
            </a:p>
            <a:p>
              <a:pPr algn="just" fontAlgn="t"/>
              <a:r>
                <a:rPr lang="it-IT" sz="1400" dirty="0">
                  <a:solidFill>
                    <a:schemeClr val="tx1">
                      <a:lumMod val="65000"/>
                      <a:lumOff val="35000"/>
                    </a:schemeClr>
                  </a:solidFill>
                  <a:latin typeface="Avenir"/>
                </a:rPr>
                <a:t>Il primo passo per l’assegnazione è la creazione del grafo (tramite caricamento da altri software o creazione con gli strumenti di PTV Visum), degli attributi e della matrice OD. Successivamente bisogna stabilire i processi di assegnazione per i mezzi pubblici e privati e in ultimo nella scheda di </a:t>
              </a:r>
              <a:r>
                <a:rPr lang="it-IT" sz="1400" i="1" dirty="0">
                  <a:solidFill>
                    <a:schemeClr val="tx1">
                      <a:lumMod val="65000"/>
                      <a:lumOff val="35000"/>
                    </a:schemeClr>
                  </a:solidFill>
                  <a:latin typeface="Avenir"/>
                </a:rPr>
                <a:t>Sequenza di Operazioni</a:t>
              </a:r>
              <a:r>
                <a:rPr lang="it-IT" sz="1400" dirty="0">
                  <a:solidFill>
                    <a:schemeClr val="tx1">
                      <a:lumMod val="65000"/>
                      <a:lumOff val="35000"/>
                    </a:schemeClr>
                  </a:solidFill>
                  <a:latin typeface="Avenir"/>
                </a:rPr>
                <a:t> ciccare il tasto </a:t>
              </a:r>
              <a:r>
                <a:rPr lang="it-IT" sz="1400" dirty="0" err="1">
                  <a:solidFill>
                    <a:schemeClr val="tx1">
                      <a:lumMod val="65000"/>
                      <a:lumOff val="35000"/>
                    </a:schemeClr>
                  </a:solidFill>
                  <a:latin typeface="Avenir"/>
                </a:rPr>
                <a:t>kk</a:t>
              </a:r>
              <a:r>
                <a:rPr lang="it-IT" sz="1400" dirty="0">
                  <a:solidFill>
                    <a:schemeClr val="tx1">
                      <a:lumMod val="65000"/>
                      <a:lumOff val="35000"/>
                    </a:schemeClr>
                  </a:solidFill>
                  <a:latin typeface="Avenir"/>
                </a:rPr>
                <a:t>. Dopo un breve tempo di calcolo si potranno vedere i risultati scegliendo nel menu a tendina dell</a:t>
              </a:r>
              <a:r>
                <a:rPr lang="it-IT" sz="1400" i="1" dirty="0">
                  <a:solidFill>
                    <a:schemeClr val="tx1">
                      <a:lumMod val="65000"/>
                      <a:lumOff val="35000"/>
                    </a:schemeClr>
                  </a:solidFill>
                  <a:latin typeface="Avenir"/>
                </a:rPr>
                <a:t>’Editor di rete </a:t>
              </a:r>
              <a:r>
                <a:rPr lang="it-IT" sz="1400" dirty="0">
                  <a:solidFill>
                    <a:schemeClr val="tx1">
                      <a:lumMod val="65000"/>
                      <a:lumOff val="35000"/>
                    </a:schemeClr>
                  </a:solidFill>
                  <a:latin typeface="Avenir"/>
                </a:rPr>
                <a:t>la voce «01_Assignment». Di </a:t>
              </a:r>
              <a:r>
                <a:rPr lang="it-IT" sz="1400" dirty="0" err="1">
                  <a:solidFill>
                    <a:schemeClr val="tx1">
                      <a:lumMod val="65000"/>
                      <a:lumOff val="35000"/>
                    </a:schemeClr>
                  </a:solidFill>
                  <a:latin typeface="Avenir"/>
                </a:rPr>
                <a:t>defoult</a:t>
              </a:r>
              <a:r>
                <a:rPr lang="it-IT" sz="1400" dirty="0">
                  <a:solidFill>
                    <a:schemeClr val="tx1">
                      <a:lumMod val="65000"/>
                      <a:lumOff val="35000"/>
                    </a:schemeClr>
                  </a:solidFill>
                  <a:latin typeface="Avenir"/>
                </a:rPr>
                <a:t> il volume di veicoli sarà in arancio mentre il numero di passeggeri in blu.</a:t>
              </a:r>
            </a:p>
          </p:txBody>
        </p:sp>
        <p:sp>
          <p:nvSpPr>
            <p:cNvPr id="15" name="Ovale 14">
              <a:extLst>
                <a:ext uri="{FF2B5EF4-FFF2-40B4-BE49-F238E27FC236}">
                  <a16:creationId xmlns:a16="http://schemas.microsoft.com/office/drawing/2014/main" id="{6514EB02-FF31-4835-A7D4-A654841056CE}"/>
                </a:ext>
              </a:extLst>
            </p:cNvPr>
            <p:cNvSpPr/>
            <p:nvPr/>
          </p:nvSpPr>
          <p:spPr>
            <a:xfrm>
              <a:off x="255611" y="1173471"/>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1</a:t>
              </a:r>
            </a:p>
          </p:txBody>
        </p:sp>
        <p:pic>
          <p:nvPicPr>
            <p:cNvPr id="5" name="Immagine 4">
              <a:extLst>
                <a:ext uri="{FF2B5EF4-FFF2-40B4-BE49-F238E27FC236}">
                  <a16:creationId xmlns:a16="http://schemas.microsoft.com/office/drawing/2014/main" id="{D5B999F9-DB09-47DE-B138-7A7C027738A7}"/>
                </a:ext>
              </a:extLst>
            </p:cNvPr>
            <p:cNvPicPr>
              <a:picLocks noChangeAspect="1"/>
            </p:cNvPicPr>
            <p:nvPr/>
          </p:nvPicPr>
          <p:blipFill rotWithShape="1">
            <a:blip r:embed="rId3"/>
            <a:srcRect l="48817" t="17167" r="1613" b="32557"/>
            <a:stretch/>
          </p:blipFill>
          <p:spPr>
            <a:xfrm>
              <a:off x="4463845" y="1208858"/>
              <a:ext cx="4532671" cy="2585883"/>
            </a:xfrm>
            <a:prstGeom prst="rect">
              <a:avLst/>
            </a:prstGeom>
            <a:ln>
              <a:solidFill>
                <a:schemeClr val="tx1">
                  <a:lumMod val="50000"/>
                  <a:lumOff val="50000"/>
                </a:schemeClr>
              </a:solidFill>
            </a:ln>
          </p:spPr>
        </p:pic>
      </p:grpSp>
      <p:grpSp>
        <p:nvGrpSpPr>
          <p:cNvPr id="21" name="Gruppo 20">
            <a:extLst>
              <a:ext uri="{FF2B5EF4-FFF2-40B4-BE49-F238E27FC236}">
                <a16:creationId xmlns:a16="http://schemas.microsoft.com/office/drawing/2014/main" id="{6DBB99E2-B5B7-446E-86CF-011D8993A448}"/>
              </a:ext>
            </a:extLst>
          </p:cNvPr>
          <p:cNvGrpSpPr/>
          <p:nvPr/>
        </p:nvGrpSpPr>
        <p:grpSpPr>
          <a:xfrm>
            <a:off x="260526" y="4061353"/>
            <a:ext cx="4208234" cy="2893100"/>
            <a:chOff x="255611" y="1106752"/>
            <a:chExt cx="4208234" cy="2893100"/>
          </a:xfrm>
        </p:grpSpPr>
        <p:sp>
          <p:nvSpPr>
            <p:cNvPr id="22" name="Ovale 21">
              <a:extLst>
                <a:ext uri="{FF2B5EF4-FFF2-40B4-BE49-F238E27FC236}">
                  <a16:creationId xmlns:a16="http://schemas.microsoft.com/office/drawing/2014/main" id="{EF1D4139-BD1B-46CD-9377-F2AD0F523E42}"/>
                </a:ext>
              </a:extLst>
            </p:cNvPr>
            <p:cNvSpPr/>
            <p:nvPr/>
          </p:nvSpPr>
          <p:spPr>
            <a:xfrm>
              <a:off x="255611" y="1173471"/>
              <a:ext cx="196645" cy="196645"/>
            </a:xfrm>
            <a:prstGeom prst="ellipse">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it-IT" sz="1400" dirty="0">
                  <a:solidFill>
                    <a:schemeClr val="tx1">
                      <a:lumMod val="50000"/>
                      <a:lumOff val="50000"/>
                    </a:schemeClr>
                  </a:solidFill>
                  <a:latin typeface="Arial" panose="020B0604020202020204" pitchFamily="34" charset="0"/>
                  <a:cs typeface="Arial" panose="020B0604020202020204" pitchFamily="34" charset="0"/>
                </a:rPr>
                <a:t>2</a:t>
              </a:r>
            </a:p>
          </p:txBody>
        </p:sp>
        <p:sp>
          <p:nvSpPr>
            <p:cNvPr id="23" name="Rettangolo 22">
              <a:extLst>
                <a:ext uri="{FF2B5EF4-FFF2-40B4-BE49-F238E27FC236}">
                  <a16:creationId xmlns:a16="http://schemas.microsoft.com/office/drawing/2014/main" id="{D462BDD2-34B8-411D-A94C-7E1E5596AA86}"/>
                </a:ext>
              </a:extLst>
            </p:cNvPr>
            <p:cNvSpPr/>
            <p:nvPr/>
          </p:nvSpPr>
          <p:spPr>
            <a:xfrm>
              <a:off x="659172" y="1106752"/>
              <a:ext cx="3804673" cy="2893100"/>
            </a:xfrm>
            <a:prstGeom prst="rect">
              <a:avLst/>
            </a:prstGeom>
          </p:spPr>
          <p:txBody>
            <a:bodyPr wrap="square">
              <a:spAutoFit/>
            </a:bodyPr>
            <a:lstStyle/>
            <a:p>
              <a:pPr fontAlgn="t"/>
              <a:r>
                <a:rPr lang="it-IT" sz="1400" b="1" dirty="0">
                  <a:solidFill>
                    <a:schemeClr val="tx1">
                      <a:lumMod val="65000"/>
                      <a:lumOff val="35000"/>
                    </a:schemeClr>
                  </a:solidFill>
                  <a:latin typeface="Avenir"/>
                </a:rPr>
                <a:t>Modifiche agli attributi degli oggetti</a:t>
              </a:r>
            </a:p>
            <a:p>
              <a:pPr algn="just" fontAlgn="t"/>
              <a:r>
                <a:rPr lang="it-IT" sz="1400" dirty="0">
                  <a:solidFill>
                    <a:schemeClr val="tx1">
                      <a:lumMod val="65000"/>
                      <a:lumOff val="35000"/>
                    </a:schemeClr>
                  </a:solidFill>
                  <a:latin typeface="Avenir"/>
                </a:rPr>
                <a:t>Le modifiche agli attributi possono essere fatte in due modi:</a:t>
              </a:r>
            </a:p>
            <a:p>
              <a:pPr marL="285750" indent="-285750" algn="just" fontAlgn="t">
                <a:buFont typeface="Arial" panose="020B0604020202020204" pitchFamily="34" charset="0"/>
                <a:buChar char="•"/>
              </a:pPr>
              <a:r>
                <a:rPr lang="it-IT" sz="1400" dirty="0">
                  <a:solidFill>
                    <a:schemeClr val="tx1">
                      <a:lumMod val="65000"/>
                      <a:lumOff val="35000"/>
                    </a:schemeClr>
                  </a:solidFill>
                  <a:latin typeface="Avenir"/>
                </a:rPr>
                <a:t>Selezionando in </a:t>
              </a:r>
              <a:r>
                <a:rPr lang="it-IT" sz="1400" i="1" dirty="0">
                  <a:solidFill>
                    <a:schemeClr val="tx1">
                      <a:lumMod val="65000"/>
                      <a:lumOff val="35000"/>
                    </a:schemeClr>
                  </a:solidFill>
                  <a:latin typeface="Avenir"/>
                </a:rPr>
                <a:t>Rete</a:t>
              </a:r>
              <a:r>
                <a:rPr lang="it-IT" sz="1400" dirty="0">
                  <a:solidFill>
                    <a:schemeClr val="tx1">
                      <a:lumMod val="65000"/>
                      <a:lumOff val="35000"/>
                    </a:schemeClr>
                  </a:solidFill>
                  <a:latin typeface="Avenir"/>
                </a:rPr>
                <a:t> l’oggetto a cui vogliamo modificare gli attributi e cliccando due volte sull’oggetto in questione. Si aprirà quindi un box di dialogo (a fianco) per le modifiche;</a:t>
              </a:r>
            </a:p>
            <a:p>
              <a:pPr marL="285750" indent="-285750" algn="just" fontAlgn="t">
                <a:buFont typeface="Arial" panose="020B0604020202020204" pitchFamily="34" charset="0"/>
                <a:buChar char="•"/>
              </a:pPr>
              <a:r>
                <a:rPr lang="it-IT" sz="1400" dirty="0">
                  <a:solidFill>
                    <a:schemeClr val="tx1">
                      <a:lumMod val="65000"/>
                      <a:lumOff val="35000"/>
                    </a:schemeClr>
                  </a:solidFill>
                  <a:latin typeface="Avenir"/>
                </a:rPr>
                <a:t>Usando il box Liste che si viene a creare dopo l’assegnazione e che va a sovrapporsi con la finestra Sequenza di Operazioni. La lista sarà sincronizzata con la rete stessa.</a:t>
              </a:r>
            </a:p>
            <a:p>
              <a:pPr marL="285750" indent="-285750" fontAlgn="t">
                <a:buFont typeface="Arial" panose="020B0604020202020204" pitchFamily="34" charset="0"/>
                <a:buChar char="•"/>
              </a:pPr>
              <a:endParaRPr lang="it-IT" sz="1400" dirty="0">
                <a:solidFill>
                  <a:schemeClr val="tx1">
                    <a:lumMod val="65000"/>
                    <a:lumOff val="35000"/>
                  </a:schemeClr>
                </a:solidFill>
                <a:latin typeface="Avenir"/>
              </a:endParaRPr>
            </a:p>
            <a:p>
              <a:pPr marL="285750" indent="-285750" fontAlgn="t">
                <a:buFont typeface="Arial" panose="020B0604020202020204" pitchFamily="34" charset="0"/>
                <a:buChar char="•"/>
              </a:pPr>
              <a:endParaRPr lang="it-IT" sz="1400" dirty="0">
                <a:solidFill>
                  <a:schemeClr val="tx1">
                    <a:lumMod val="65000"/>
                    <a:lumOff val="35000"/>
                  </a:schemeClr>
                </a:solidFill>
                <a:latin typeface="Avenir"/>
              </a:endParaRPr>
            </a:p>
          </p:txBody>
        </p:sp>
      </p:grpSp>
      <p:pic>
        <p:nvPicPr>
          <p:cNvPr id="4" name="Immagine 3">
            <a:extLst>
              <a:ext uri="{FF2B5EF4-FFF2-40B4-BE49-F238E27FC236}">
                <a16:creationId xmlns:a16="http://schemas.microsoft.com/office/drawing/2014/main" id="{941D5B1D-DE21-4C92-8A1A-AF4956EF6283}"/>
              </a:ext>
            </a:extLst>
          </p:cNvPr>
          <p:cNvPicPr>
            <a:picLocks noChangeAspect="1"/>
          </p:cNvPicPr>
          <p:nvPr/>
        </p:nvPicPr>
        <p:blipFill rotWithShape="1">
          <a:blip r:embed="rId4"/>
          <a:srcRect l="13326" t="73696" r="84947" b="23955"/>
          <a:stretch/>
        </p:blipFill>
        <p:spPr>
          <a:xfrm>
            <a:off x="3667432" y="2662051"/>
            <a:ext cx="215411" cy="164752"/>
          </a:xfrm>
          <a:prstGeom prst="rect">
            <a:avLst/>
          </a:prstGeom>
        </p:spPr>
      </p:pic>
      <p:pic>
        <p:nvPicPr>
          <p:cNvPr id="6" name="Immagine 5">
            <a:extLst>
              <a:ext uri="{FF2B5EF4-FFF2-40B4-BE49-F238E27FC236}">
                <a16:creationId xmlns:a16="http://schemas.microsoft.com/office/drawing/2014/main" id="{687FF45C-11C6-4420-9C54-40B48B735660}"/>
              </a:ext>
            </a:extLst>
          </p:cNvPr>
          <p:cNvPicPr>
            <a:picLocks noChangeAspect="1"/>
          </p:cNvPicPr>
          <p:nvPr/>
        </p:nvPicPr>
        <p:blipFill rotWithShape="1">
          <a:blip r:embed="rId5"/>
          <a:srcRect l="55171" t="35927" r="20000" b="40369"/>
          <a:stretch/>
        </p:blipFill>
        <p:spPr>
          <a:xfrm>
            <a:off x="4794812" y="4128072"/>
            <a:ext cx="4088662" cy="2195648"/>
          </a:xfrm>
          <a:prstGeom prst="rect">
            <a:avLst/>
          </a:prstGeom>
        </p:spPr>
      </p:pic>
    </p:spTree>
    <p:extLst>
      <p:ext uri="{BB962C8B-B14F-4D97-AF65-F5344CB8AC3E}">
        <p14:creationId xmlns:p14="http://schemas.microsoft.com/office/powerpoint/2010/main" val="15552660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IMING" val="|27.6|25.6|40.5"/>
</p:tagLst>
</file>

<file path=ppt/theme/theme1.xml><?xml version="1.0" encoding="utf-8"?>
<a:theme xmlns:a="http://schemas.openxmlformats.org/drawingml/2006/main" name="In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charset="0"/>
          </a:defRPr>
        </a:defPPr>
      </a:lstStyle>
    </a:lnDef>
  </a:objectDefaults>
  <a:extraClrSchemeLst>
    <a:extraClrScheme>
      <a:clrScheme name="1_Int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tr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tr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t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t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t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Intr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PoliMi_TESI_Scribd">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Intro">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1_Intro">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it-IT" sz="2400" b="0" i="0" u="none" strike="noStrike" cap="none" normalizeH="0" baseline="0" smtClean="0">
            <a:ln>
              <a:noFill/>
            </a:ln>
            <a:solidFill>
              <a:schemeClr val="tx1"/>
            </a:solidFill>
            <a:effectLst/>
            <a:latin typeface="Tahoma" charset="0"/>
          </a:defRPr>
        </a:defPPr>
      </a:lstStyle>
    </a:lnDef>
  </a:objectDefaults>
  <a:extraClrSchemeLst>
    <a:extraClrScheme>
      <a:clrScheme name="1_Intro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1_Intro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1_Intro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1_Intro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1_Intro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1_Intro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1_Intro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
      <a:clrScheme name="1_Intro 8">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Tema di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Override1.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ppt/theme/themeOverride2.xml><?xml version="1.0" encoding="utf-8"?>
<a:themeOverride xmlns:a="http://schemas.openxmlformats.org/drawingml/2006/main">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themeOverride>
</file>

<file path=docProps/app.xml><?xml version="1.0" encoding="utf-8"?>
<Properties xmlns="http://schemas.openxmlformats.org/officeDocument/2006/extended-properties" xmlns:vt="http://schemas.openxmlformats.org/officeDocument/2006/docPropsVTypes">
  <Template>PoliMi_TESI_unofficial.thmx</Template>
  <TotalTime>10794</TotalTime>
  <Words>1586</Words>
  <Application>Microsoft Office PowerPoint</Application>
  <PresentationFormat>Presentazione su schermo (4:3)</PresentationFormat>
  <Paragraphs>162</Paragraphs>
  <Slides>12</Slides>
  <Notes>8</Notes>
  <HiddenSlides>0</HiddenSlides>
  <MMClips>0</MMClips>
  <ScaleCrop>false</ScaleCrop>
  <HeadingPairs>
    <vt:vector size="6" baseType="variant">
      <vt:variant>
        <vt:lpstr>Caratteri utilizzati</vt:lpstr>
      </vt:variant>
      <vt:variant>
        <vt:i4>5</vt:i4>
      </vt:variant>
      <vt:variant>
        <vt:lpstr>Tema</vt:lpstr>
      </vt:variant>
      <vt:variant>
        <vt:i4>3</vt:i4>
      </vt:variant>
      <vt:variant>
        <vt:lpstr>Titoli diapositive</vt:lpstr>
      </vt:variant>
      <vt:variant>
        <vt:i4>12</vt:i4>
      </vt:variant>
    </vt:vector>
  </HeadingPairs>
  <TitlesOfParts>
    <vt:vector size="20" baseType="lpstr">
      <vt:lpstr>Arial</vt:lpstr>
      <vt:lpstr>Avenir</vt:lpstr>
      <vt:lpstr>Calibri</vt:lpstr>
      <vt:lpstr>Minion Web</vt:lpstr>
      <vt:lpstr>Wingdings</vt:lpstr>
      <vt:lpstr>Intro</vt:lpstr>
      <vt:lpstr>PoliMi_TESI_Scribd</vt:lpstr>
      <vt:lpstr>1_Intro</vt:lpstr>
      <vt:lpstr>PTV Visum: presentazione per l’ampliamento del sito di modellistica</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lpstr>Presentazione standard di PowerPoint</vt:lpstr>
    </vt:vector>
  </TitlesOfParts>
  <Manager/>
  <Company>Politecnico di Milano</Company>
  <LinksUpToDate>false</LinksUpToDate>
  <SharedDoc>false</SharedDoc>
  <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PresentazioneTesiNomeCognome</dc:title>
  <dc:subject/>
  <dc:creator>Luca Maggiori</dc:creator>
  <cp:keywords/>
  <dc:description/>
  <cp:lastModifiedBy>Francesco Procopio</cp:lastModifiedBy>
  <cp:revision>1582</cp:revision>
  <dcterms:created xsi:type="dcterms:W3CDTF">2014-04-15T14:07:28Z</dcterms:created>
  <dcterms:modified xsi:type="dcterms:W3CDTF">2019-09-13T13:19:24Z</dcterms:modified>
  <cp:category/>
</cp:coreProperties>
</file>